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56" r:id="rId9"/>
    <p:sldId id="262" r:id="rId10"/>
    <p:sldId id="259" r:id="rId11"/>
    <p:sldId id="263" r:id="rId12"/>
    <p:sldId id="258" r:id="rId13"/>
    <p:sldId id="284" r:id="rId14"/>
    <p:sldId id="261" r:id="rId15"/>
    <p:sldId id="270" r:id="rId16"/>
    <p:sldId id="272" r:id="rId17"/>
    <p:sldId id="271" r:id="rId18"/>
    <p:sldId id="273" r:id="rId19"/>
    <p:sldId id="274" r:id="rId20"/>
    <p:sldId id="282" r:id="rId21"/>
    <p:sldId id="285" r:id="rId22"/>
    <p:sldId id="275" r:id="rId23"/>
    <p:sldId id="286" r:id="rId24"/>
    <p:sldId id="287" r:id="rId25"/>
    <p:sldId id="276" r:id="rId26"/>
    <p:sldId id="277" r:id="rId27"/>
    <p:sldId id="279" r:id="rId28"/>
    <p:sldId id="283" r:id="rId29"/>
    <p:sldId id="278" r:id="rId30"/>
    <p:sldId id="280" r:id="rId31"/>
    <p:sldId id="288" r:id="rId32"/>
    <p:sldId id="281" r:id="rId33"/>
    <p:sldId id="289" r:id="rId34"/>
    <p:sldId id="290" r:id="rId35"/>
    <p:sldId id="291" r:id="rId36"/>
    <p:sldId id="307" r:id="rId37"/>
    <p:sldId id="292" r:id="rId38"/>
    <p:sldId id="293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294" r:id="rId54"/>
    <p:sldId id="295" r:id="rId55"/>
    <p:sldId id="296" r:id="rId56"/>
    <p:sldId id="297" r:id="rId57"/>
    <p:sldId id="298" r:id="rId58"/>
    <p:sldId id="299" r:id="rId59"/>
    <p:sldId id="305" r:id="rId60"/>
    <p:sldId id="300" r:id="rId61"/>
    <p:sldId id="304" r:id="rId62"/>
    <p:sldId id="314" r:id="rId63"/>
    <p:sldId id="301" r:id="rId64"/>
    <p:sldId id="303" r:id="rId65"/>
    <p:sldId id="308" r:id="rId66"/>
    <p:sldId id="302" r:id="rId67"/>
    <p:sldId id="309" r:id="rId68"/>
    <p:sldId id="310" r:id="rId69"/>
    <p:sldId id="311" r:id="rId70"/>
    <p:sldId id="312" r:id="rId71"/>
    <p:sldId id="320" r:id="rId72"/>
    <p:sldId id="321" r:id="rId73"/>
    <p:sldId id="315" r:id="rId74"/>
    <p:sldId id="316" r:id="rId75"/>
    <p:sldId id="317" r:id="rId76"/>
    <p:sldId id="318" r:id="rId77"/>
    <p:sldId id="322" r:id="rId78"/>
    <p:sldId id="326" r:id="rId79"/>
    <p:sldId id="323" r:id="rId80"/>
    <p:sldId id="327" r:id="rId81"/>
    <p:sldId id="328" r:id="rId82"/>
    <p:sldId id="324" r:id="rId83"/>
    <p:sldId id="325" r:id="rId84"/>
    <p:sldId id="329" r:id="rId85"/>
    <p:sldId id="332" r:id="rId86"/>
    <p:sldId id="330" r:id="rId87"/>
    <p:sldId id="331" r:id="rId88"/>
    <p:sldId id="333" r:id="rId89"/>
    <p:sldId id="334" r:id="rId90"/>
    <p:sldId id="335" r:id="rId91"/>
    <p:sldId id="336" r:id="rId92"/>
    <p:sldId id="337" r:id="rId93"/>
    <p:sldId id="338" r:id="rId94"/>
    <p:sldId id="339" r:id="rId95"/>
    <p:sldId id="340" r:id="rId96"/>
    <p:sldId id="341" r:id="rId97"/>
    <p:sldId id="344" r:id="rId9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C0C4-85D9-4CCE-891C-585E76B03ED5}" type="datetimeFigureOut">
              <a:rPr lang="he-IL" smtClean="0"/>
              <a:pPr/>
              <a:t>י"ט/ניסן/תשע"ט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37B-13AF-47B5-A5C0-678D27703ED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C0C4-85D9-4CCE-891C-585E76B03ED5}" type="datetimeFigureOut">
              <a:rPr lang="he-IL" smtClean="0"/>
              <a:pPr/>
              <a:t>י"ט/ניסן/תשע"ט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37B-13AF-47B5-A5C0-678D27703ED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C0C4-85D9-4CCE-891C-585E76B03ED5}" type="datetimeFigureOut">
              <a:rPr lang="he-IL" smtClean="0"/>
              <a:pPr/>
              <a:t>י"ט/ניסן/תשע"ט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37B-13AF-47B5-A5C0-678D27703ED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C0C4-85D9-4CCE-891C-585E76B03ED5}" type="datetimeFigureOut">
              <a:rPr lang="he-IL" smtClean="0"/>
              <a:pPr/>
              <a:t>י"ט/ניסן/תשע"ט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37B-13AF-47B5-A5C0-678D27703ED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C0C4-85D9-4CCE-891C-585E76B03ED5}" type="datetimeFigureOut">
              <a:rPr lang="he-IL" smtClean="0"/>
              <a:pPr/>
              <a:t>י"ט/ניסן/תשע"ט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37B-13AF-47B5-A5C0-678D27703ED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C0C4-85D9-4CCE-891C-585E76B03ED5}" type="datetimeFigureOut">
              <a:rPr lang="he-IL" smtClean="0"/>
              <a:pPr/>
              <a:t>י"ט/ניסן/תשע"ט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37B-13AF-47B5-A5C0-678D27703ED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C0C4-85D9-4CCE-891C-585E76B03ED5}" type="datetimeFigureOut">
              <a:rPr lang="he-IL" smtClean="0"/>
              <a:pPr/>
              <a:t>י"ט/ניסן/תשע"ט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37B-13AF-47B5-A5C0-678D27703ED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C0C4-85D9-4CCE-891C-585E76B03ED5}" type="datetimeFigureOut">
              <a:rPr lang="he-IL" smtClean="0"/>
              <a:pPr/>
              <a:t>י"ט/ניסן/תשע"ט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37B-13AF-47B5-A5C0-678D27703ED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C0C4-85D9-4CCE-891C-585E76B03ED5}" type="datetimeFigureOut">
              <a:rPr lang="he-IL" smtClean="0"/>
              <a:pPr/>
              <a:t>י"ט/ניסן/תשע"ט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37B-13AF-47B5-A5C0-678D27703ED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C0C4-85D9-4CCE-891C-585E76B03ED5}" type="datetimeFigureOut">
              <a:rPr lang="he-IL" smtClean="0"/>
              <a:pPr/>
              <a:t>י"ט/ניסן/תשע"ט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37B-13AF-47B5-A5C0-678D27703ED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C0C4-85D9-4CCE-891C-585E76B03ED5}" type="datetimeFigureOut">
              <a:rPr lang="he-IL" smtClean="0"/>
              <a:pPr/>
              <a:t>י"ט/ניסן/תשע"ט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37B-13AF-47B5-A5C0-678D27703ED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DC0C4-85D9-4CCE-891C-585E76B03ED5}" type="datetimeFigureOut">
              <a:rPr lang="he-IL" smtClean="0"/>
              <a:pPr/>
              <a:t>י"ט/ניסן/תשע"ט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AC37B-13AF-47B5-A5C0-678D27703ED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he-IL" sz="2800" b="1" dirty="0"/>
              <a:t>            חטיבת ביניים סביונים   </a:t>
            </a:r>
            <a:r>
              <a:rPr lang="he-IL" sz="2000" b="1" dirty="0"/>
              <a:t>יהוד-מונסון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/>
              <a:t>   </a:t>
            </a:r>
          </a:p>
          <a:p>
            <a:pPr marL="0" indent="0" algn="ctr">
              <a:buNone/>
            </a:pPr>
            <a:r>
              <a:rPr lang="he-IL" sz="4400" b="1" dirty="0"/>
              <a:t>לקראת מיצב</a:t>
            </a:r>
          </a:p>
          <a:p>
            <a:pPr marL="0" indent="0">
              <a:buNone/>
            </a:pPr>
            <a:endParaRPr lang="he-IL" b="1" dirty="0"/>
          </a:p>
          <a:p>
            <a:pPr marL="0" indent="0" algn="ctr">
              <a:buNone/>
            </a:pPr>
            <a:r>
              <a:rPr lang="he-IL" b="1" dirty="0"/>
              <a:t>צוות מדעים</a:t>
            </a:r>
          </a:p>
          <a:p>
            <a:pPr marL="0" indent="0" algn="ctr">
              <a:buNone/>
            </a:pPr>
            <a:endParaRPr lang="he-I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24" y="404664"/>
            <a:ext cx="127167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76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שלבי תהליך התיכון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681" y="2148442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5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/>
              <a:t>קהל יעד- </a:t>
            </a:r>
            <a:r>
              <a:rPr lang="he-IL" dirty="0"/>
              <a:t>האוכלוסייה שלה ישמש המוצר. </a:t>
            </a:r>
          </a:p>
          <a:p>
            <a:pPr marL="0" indent="0">
              <a:buNone/>
            </a:pPr>
            <a:r>
              <a:rPr lang="he-IL" sz="2800" dirty="0"/>
              <a:t>                למשל: ילקוט עם גלגלים יקל על תלמידים          </a:t>
            </a:r>
          </a:p>
          <a:p>
            <a:pPr marL="0" indent="0">
              <a:buNone/>
            </a:pPr>
            <a:r>
              <a:rPr lang="he-IL" sz="2800" dirty="0"/>
              <a:t>                בנשיאת התיק הכבד והעמוס ספרים ומחברות.</a:t>
            </a:r>
          </a:p>
          <a:p>
            <a:pPr marL="0" indent="0">
              <a:buNone/>
            </a:pPr>
            <a:r>
              <a:rPr lang="he-IL" sz="2800" b="1" dirty="0"/>
              <a:t>החומר- </a:t>
            </a:r>
            <a:r>
              <a:rPr lang="he-IL" sz="2800" dirty="0"/>
              <a:t> ממנו מייצרים את המוצר. כמו: זכוכית, עץ, נייר,       </a:t>
            </a:r>
          </a:p>
          <a:p>
            <a:pPr marL="0" indent="0">
              <a:buNone/>
            </a:pPr>
            <a:r>
              <a:rPr lang="he-IL" sz="2800" dirty="0"/>
              <a:t>             סוגי מתכות.</a:t>
            </a:r>
          </a:p>
          <a:p>
            <a:pPr marL="0" indent="0">
              <a:buNone/>
            </a:pPr>
            <a:r>
              <a:rPr lang="he-IL" sz="2800" b="1" dirty="0"/>
              <a:t>תכונות החומר- </a:t>
            </a:r>
            <a:r>
              <a:rPr lang="he-IL" sz="2800" dirty="0"/>
              <a:t>מאפיין שבעזרתו ניתן לתאר ואף לזהות         </a:t>
            </a:r>
          </a:p>
          <a:p>
            <a:pPr marL="0" indent="0">
              <a:buNone/>
            </a:pPr>
            <a:r>
              <a:rPr lang="he-IL" sz="2800" dirty="0"/>
              <a:t>                      חומר. </a:t>
            </a:r>
            <a:r>
              <a:rPr lang="he-IL" sz="1800" dirty="0"/>
              <a:t>למשל: מוליכות חום וחשמל, שבירות, שקיפות (אור חודר </a:t>
            </a:r>
          </a:p>
          <a:p>
            <a:pPr marL="0" indent="0">
              <a:buNone/>
            </a:pPr>
            <a:r>
              <a:rPr lang="he-IL" sz="1800" dirty="0"/>
              <a:t>                                  דרכו), טעם, צבע (צבעוני וחסר צבע), ריח, דליקות, קשיות (מי חורץ         </a:t>
            </a:r>
          </a:p>
          <a:p>
            <a:pPr marL="0" indent="0">
              <a:buNone/>
            </a:pPr>
            <a:r>
              <a:rPr lang="he-IL" sz="1800" dirty="0"/>
              <a:t>                                   על מי), מגנטיות, נקודת רתיחה והתכה, קיפאון והתעבות.</a:t>
            </a:r>
          </a:p>
        </p:txBody>
      </p:sp>
    </p:spTree>
    <p:extLst>
      <p:ext uri="{BB962C8B-B14F-4D97-AF65-F5344CB8AC3E}">
        <p14:creationId xmlns:p14="http://schemas.microsoft.com/office/powerpoint/2010/main" val="186040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תורת החלקיקים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dirty="0"/>
              <a:t>1. כל חומר בנוי מחלקיקים קטנים מאוד שלא ניתן  </a:t>
            </a:r>
          </a:p>
          <a:p>
            <a:pPr marL="0" indent="0">
              <a:buNone/>
            </a:pPr>
            <a:r>
              <a:rPr lang="he-IL" dirty="0"/>
              <a:t>    לראותם</a:t>
            </a:r>
          </a:p>
          <a:p>
            <a:pPr marL="0" indent="0">
              <a:buNone/>
            </a:pPr>
            <a:r>
              <a:rPr lang="he-IL" dirty="0"/>
              <a:t>2. בין החלקיקים אין כלום (ריק , ואקום)</a:t>
            </a:r>
          </a:p>
          <a:p>
            <a:pPr marL="0" indent="0">
              <a:buNone/>
            </a:pPr>
            <a:r>
              <a:rPr lang="he-IL" dirty="0"/>
              <a:t>3. כל החלקיקים, בלי יוצא, מן הכלל נמצאים בתנועה </a:t>
            </a:r>
          </a:p>
          <a:p>
            <a:pPr marL="0" indent="0">
              <a:buNone/>
            </a:pPr>
            <a:r>
              <a:rPr lang="he-IL" dirty="0"/>
              <a:t>    עצמית מתמדת (פעפוע)</a:t>
            </a:r>
          </a:p>
          <a:p>
            <a:pPr marL="0" indent="0">
              <a:buNone/>
            </a:pPr>
            <a:r>
              <a:rPr lang="he-IL" dirty="0"/>
              <a:t>4. בין החלקיקים קיימים כוחות משיכה.</a:t>
            </a:r>
          </a:p>
          <a:p>
            <a:pPr marL="0" indent="0">
              <a:buNone/>
            </a:pPr>
            <a:r>
              <a:rPr lang="he-IL" dirty="0"/>
              <a:t>    במוצק הם חזקים מאוד, בנוזל הם בינוניים ובגז הם  </a:t>
            </a:r>
          </a:p>
          <a:p>
            <a:pPr marL="0" indent="0">
              <a:buNone/>
            </a:pPr>
            <a:r>
              <a:rPr lang="he-IL" dirty="0"/>
              <a:t>    חלשים מאוד </a:t>
            </a:r>
            <a:r>
              <a:rPr lang="he-IL" dirty="0" err="1"/>
              <a:t>מאוד</a:t>
            </a:r>
            <a:r>
              <a:rPr lang="he-IL" dirty="0"/>
              <a:t>. לכן, הגז נע בתנועה אקראית </a:t>
            </a:r>
          </a:p>
          <a:p>
            <a:pPr marL="0" indent="0">
              <a:buNone/>
            </a:pPr>
            <a:r>
              <a:rPr lang="he-IL" dirty="0"/>
              <a:t>    לכל הכיוונים בקווים ישרים.</a:t>
            </a:r>
          </a:p>
        </p:txBody>
      </p:sp>
    </p:spTree>
    <p:extLst>
      <p:ext uri="{BB962C8B-B14F-4D97-AF65-F5344CB8AC3E}">
        <p14:creationId xmlns:p14="http://schemas.microsoft.com/office/powerpoint/2010/main" val="323787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תכונות מצבי הצבירה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</a:t>
            </a:r>
          </a:p>
        </p:txBody>
      </p:sp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1524000" y="1525435"/>
          <a:ext cx="5784304" cy="498236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9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993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       מצבי צבירה</a:t>
                      </a:r>
                    </a:p>
                    <a:p>
                      <a:pPr rtl="1"/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תכונות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גז</a:t>
                      </a:r>
                    </a:p>
                    <a:p>
                      <a:pPr algn="ctr" rtl="1"/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נוזל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מוצק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2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מסה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2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נפח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2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צורה קבועה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8562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נפח קבוע</a:t>
                      </a:r>
                    </a:p>
                    <a:p>
                      <a:pPr rtl="1"/>
                      <a:r>
                        <a:rPr lang="he-IL" dirty="0"/>
                        <a:t>(לא ניתן לדחיסה)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-</a:t>
                      </a:r>
                    </a:p>
                    <a:p>
                      <a:pPr algn="ctr" rtl="1"/>
                      <a:r>
                        <a:rPr lang="he-IL" b="1" dirty="0"/>
                        <a:t>ניתן לדחיסה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969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פעפוע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+</a:t>
                      </a:r>
                    </a:p>
                    <a:p>
                      <a:pPr algn="ctr" rtl="1"/>
                      <a:r>
                        <a:rPr lang="he-IL" b="1" dirty="0"/>
                        <a:t>תנועה חופשית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+</a:t>
                      </a:r>
                    </a:p>
                    <a:p>
                      <a:pPr algn="ctr" rtl="1"/>
                      <a:r>
                        <a:rPr lang="he-IL" b="1" dirty="0"/>
                        <a:t>החלפת מקומות עם</a:t>
                      </a:r>
                      <a:r>
                        <a:rPr lang="he-IL" b="1" baseline="0" dirty="0"/>
                        <a:t> חלקיקים אחרים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+</a:t>
                      </a:r>
                    </a:p>
                    <a:p>
                      <a:pPr algn="ctr" rtl="1"/>
                      <a:r>
                        <a:rPr lang="he-IL" b="1" dirty="0"/>
                        <a:t>תנועת תנודה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42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מבנה גבישי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/>
              <a:t>מה קורה למסה ולנפח בחימום ובקירור?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e-IL" dirty="0"/>
              <a:t>המסה בחימום ובקירור לא משתנה במערכת סגורה, אלא אם כן המערכת פתוחה וחומר נכנס או יוצא.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הנפח בחימום גדל כי תנועת החלקיקים גדלה והמרחק בין החלקיקים גדל גם הוא.</a:t>
            </a:r>
          </a:p>
          <a:p>
            <a:pPr>
              <a:buNone/>
            </a:pPr>
            <a:r>
              <a:rPr lang="he-IL" dirty="0"/>
              <a:t>   הנפח בקירור קטן כי תנועת החלקיקים קטנה והמרחק בין החלקיקים קטן אף הוא וכוחות המשיכה גדלים.</a:t>
            </a:r>
          </a:p>
          <a:p>
            <a:pPr>
              <a:buNone/>
            </a:pPr>
            <a:r>
              <a:rPr lang="he-I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3558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א-</a:t>
            </a:r>
            <a:r>
              <a:rPr lang="he-IL" b="1" dirty="0" err="1"/>
              <a:t>נומליה</a:t>
            </a:r>
            <a:r>
              <a:rPr lang="he-IL" b="1" dirty="0"/>
              <a:t> של המים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המים מתנהגים אחרת מכל חומר אחר בעולם. בקירור הנפח שלהם קטן, כמו כל חומר, עד טמפרטורה של 4 מעלות צלזיוס </a:t>
            </a:r>
            <a:r>
              <a:rPr lang="he-IL" sz="2000" dirty="0"/>
              <a:t>(המים הכי כבדים)</a:t>
            </a:r>
            <a:r>
              <a:rPr lang="he-IL" dirty="0"/>
              <a:t>.</a:t>
            </a:r>
          </a:p>
          <a:p>
            <a:pPr>
              <a:buNone/>
            </a:pPr>
            <a:r>
              <a:rPr lang="he-IL" dirty="0"/>
              <a:t>   מתחת לטמפרטורה זו חלקיקי המים מתרחקים האחד מהשני </a:t>
            </a:r>
            <a:r>
              <a:rPr lang="he-IL" b="1" dirty="0"/>
              <a:t>והנפח של המים גדל </a:t>
            </a:r>
            <a:r>
              <a:rPr lang="he-IL" sz="2800" b="1" dirty="0"/>
              <a:t>(צפיפותם קטנה והם קלים יותר).</a:t>
            </a:r>
          </a:p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לכן, קרח צף על פני המים. תכונה זו חשובה כי היא מאפשרת לבעלי חיים לחיות מתחת לקרח.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מה קורה למסה ולנפח בשינוי צורה?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e-IL" dirty="0"/>
              <a:t>  בשינוי צורה המסה לא משתנה כי לא הוספנו או הוצאנו חומר.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בשינוי צורה במוצקים ונוזלים הנפח לא משתנה.</a:t>
            </a:r>
          </a:p>
          <a:p>
            <a:pPr>
              <a:buNone/>
            </a:pPr>
            <a:r>
              <a:rPr lang="he-IL" dirty="0"/>
              <a:t>   בשינוי צורה בגז הנפח משתנה: גדל או קטן בהתאם לעוצמת הלחץ המופעלת על הגז במערכת סגורה. </a:t>
            </a:r>
          </a:p>
          <a:p>
            <a:pPr>
              <a:buNone/>
            </a:pPr>
            <a:r>
              <a:rPr lang="he-IL" sz="2400" dirty="0"/>
              <a:t>    </a:t>
            </a:r>
            <a:r>
              <a:rPr lang="he-IL" sz="2400" b="1" dirty="0"/>
              <a:t>לדוגמא: כשמושכים בוכנת מזרק אטום עם אוויר. הנפח קטן. המסה לא משתנה והלחץ קטן.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חום וטמפרטורה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e-IL" dirty="0"/>
              <a:t>   חום וטמפרטורה הם מושגים שונים.</a:t>
            </a:r>
          </a:p>
          <a:p>
            <a:pPr>
              <a:buNone/>
            </a:pPr>
            <a:r>
              <a:rPr lang="he-IL" b="1" dirty="0"/>
              <a:t>   חום</a:t>
            </a:r>
            <a:r>
              <a:rPr lang="he-IL" dirty="0"/>
              <a:t> מוגדר כאנרגיה במעבר מהטמפרטורה הגבוהה לטמפרטורה הנמוכה.</a:t>
            </a:r>
          </a:p>
          <a:p>
            <a:pPr>
              <a:buNone/>
            </a:pPr>
            <a:r>
              <a:rPr lang="he-IL" sz="2800" dirty="0"/>
              <a:t>    למשל: </a:t>
            </a:r>
            <a:r>
              <a:rPr lang="he-IL" sz="2800" b="1" dirty="0"/>
              <a:t>כוס תה חמה עומדת על השולחן. חום עובר  מהתה לשולחן ולאוויר מסביב.</a:t>
            </a:r>
          </a:p>
          <a:p>
            <a:pPr>
              <a:buNone/>
            </a:pPr>
            <a:r>
              <a:rPr lang="he-IL" sz="2800" dirty="0"/>
              <a:t>    אם מכניסים קוביית קרח לכוס מים, חום יעבור מהמים לקרח והקרח </a:t>
            </a:r>
            <a:r>
              <a:rPr lang="he-IL" sz="2800" b="1" dirty="0"/>
              <a:t>יותך</a:t>
            </a:r>
            <a:r>
              <a:rPr lang="he-IL" sz="2800" dirty="0"/>
              <a:t>.</a:t>
            </a:r>
          </a:p>
          <a:p>
            <a:pPr>
              <a:buNone/>
            </a:pPr>
            <a:r>
              <a:rPr lang="he-IL" sz="2800" b="1" dirty="0"/>
              <a:t>    טמפרטורה</a:t>
            </a:r>
            <a:r>
              <a:rPr lang="he-IL" sz="2800" dirty="0"/>
              <a:t> </a:t>
            </a:r>
            <a:r>
              <a:rPr lang="he-IL" sz="2800" b="1" dirty="0"/>
              <a:t>היא ממוצע אנרגית התנועה של החלקיקים.</a:t>
            </a:r>
          </a:p>
          <a:p>
            <a:pPr>
              <a:buNone/>
            </a:pPr>
            <a:r>
              <a:rPr lang="he-IL" sz="2800" b="1" dirty="0"/>
              <a:t>    כל חומר שנחמם, ממוצע המהירויות יגדל.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br>
              <a:rPr lang="he-IL" dirty="0"/>
            </a:br>
            <a:br>
              <a:rPr lang="he-IL" dirty="0"/>
            </a:br>
            <a:r>
              <a:rPr lang="he-IL" b="1" dirty="0"/>
              <a:t>חום אינו טמפרטורה</a:t>
            </a:r>
            <a:br>
              <a:rPr lang="he-IL" b="1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e-IL" dirty="0"/>
              <a:t>   </a:t>
            </a:r>
          </a:p>
          <a:p>
            <a:pPr>
              <a:buNone/>
            </a:pPr>
            <a:r>
              <a:rPr lang="he-IL" dirty="0"/>
              <a:t>   ישנם מצבים שמחממים חומר והטמפרטורה אינה עולה. כמו למשל בנקודת ההיתוך ובנקודת הרתיחה. </a:t>
            </a:r>
            <a:r>
              <a:rPr lang="he-IL" b="1" dirty="0"/>
              <a:t>החימום הוא לצורך ניתוק הקשרים הבין החלקיקים. זה החום הכמוס.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למשל, אם נחמם מים, שרותחים ב-100 מעלות צלזיוס. הטמפרטורה לא תעלה. השקעת החום הולכת לניתוק הקשר בין החלקיקים, </a:t>
            </a:r>
          </a:p>
          <a:p>
            <a:pPr>
              <a:buNone/>
            </a:pPr>
            <a:r>
              <a:rPr lang="he-IL" dirty="0"/>
              <a:t>    ולהיפך, בקירור איבוד החום בנקודות העיבוי והקיפאון </a:t>
            </a:r>
            <a:r>
              <a:rPr lang="he-IL" b="1" dirty="0"/>
              <a:t>הטמפרטורה לא משתנה.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                 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עולמנו בנוי מחומרים . . .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e-IL" dirty="0"/>
              <a:t>    </a:t>
            </a:r>
          </a:p>
          <a:p>
            <a:pPr>
              <a:buNone/>
            </a:pPr>
            <a:r>
              <a:rPr lang="he-IL" dirty="0"/>
              <a:t>    </a:t>
            </a:r>
            <a:r>
              <a:rPr lang="he-IL" sz="4000" dirty="0"/>
              <a:t>החומרים בנויים </a:t>
            </a:r>
            <a:r>
              <a:rPr lang="he-IL" sz="4000" b="1" dirty="0"/>
              <a:t>מאטומים.  </a:t>
            </a:r>
          </a:p>
          <a:p>
            <a:pPr>
              <a:buNone/>
            </a:pPr>
            <a:endParaRPr lang="he-IL" sz="4000" b="1" dirty="0"/>
          </a:p>
          <a:p>
            <a:pPr>
              <a:buNone/>
            </a:pPr>
            <a:r>
              <a:rPr lang="he-IL" sz="4000" dirty="0"/>
              <a:t>    כל החומרים בעולמנו בנויים מכ-100 סוגי אטומים שונים. </a:t>
            </a:r>
          </a:p>
          <a:p>
            <a:pPr>
              <a:buNone/>
            </a:pPr>
            <a:r>
              <a:rPr lang="he-IL" sz="4000" dirty="0"/>
              <a:t>    האטום בנוי מגרעין ובו פרוטונים וניטרונים</a:t>
            </a:r>
          </a:p>
          <a:p>
            <a:pPr>
              <a:buNone/>
            </a:pPr>
            <a:r>
              <a:rPr lang="he-IL" sz="4000" dirty="0"/>
              <a:t>    ומעטפת ובה נעים אלקטרונים סביב הגרעין כל הזמן.</a:t>
            </a:r>
          </a:p>
          <a:p>
            <a:pPr>
              <a:buNone/>
            </a:pPr>
            <a:endParaRPr lang="he-IL" sz="4000" dirty="0"/>
          </a:p>
          <a:p>
            <a:pPr>
              <a:buNone/>
            </a:pPr>
            <a:r>
              <a:rPr lang="he-IL" sz="4000" dirty="0"/>
              <a:t>     מספר הפרוטונים בכל יסוד הוא קבוע ונקרא </a:t>
            </a:r>
            <a:r>
              <a:rPr lang="he-IL" sz="4000" b="1" dirty="0"/>
              <a:t>מספר אטומי</a:t>
            </a:r>
            <a:r>
              <a:rPr lang="he-IL" sz="4000" dirty="0"/>
              <a:t>.   </a:t>
            </a:r>
          </a:p>
          <a:p>
            <a:pPr>
              <a:buNone/>
            </a:pPr>
            <a:r>
              <a:rPr lang="he-IL" sz="4000" dirty="0"/>
              <a:t>     על פיו נקבע סוג היסוד.</a:t>
            </a:r>
          </a:p>
          <a:p>
            <a:pPr>
              <a:buNone/>
            </a:pPr>
            <a:r>
              <a:rPr lang="he-IL" sz="4000" dirty="0"/>
              <a:t>                            </a:t>
            </a:r>
          </a:p>
          <a:p>
            <a:pPr>
              <a:buNone/>
            </a:pPr>
            <a:r>
              <a:rPr lang="he-IL" sz="4000" dirty="0"/>
              <a:t>                             </a:t>
            </a:r>
          </a:p>
          <a:p>
            <a:pPr>
              <a:buNone/>
            </a:pPr>
            <a:r>
              <a:rPr lang="he-IL" b="1" dirty="0"/>
              <a:t>  </a:t>
            </a:r>
            <a:endParaRPr lang="he-IL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למדנו כי . . .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e-IL" dirty="0"/>
              <a:t>עולמנו בנוי מחומרים. כמות החומר בעולם נשמרת. על </a:t>
            </a:r>
            <a:r>
              <a:rPr lang="he-IL" b="1" dirty="0"/>
              <a:t>פי חוק שימור המסה</a:t>
            </a:r>
            <a:r>
              <a:rPr lang="he-IL" dirty="0"/>
              <a:t>. זה שייך לעולם </a:t>
            </a:r>
            <a:r>
              <a:rPr lang="he-IL" b="1" dirty="0"/>
              <a:t>הכימיה.</a:t>
            </a:r>
          </a:p>
          <a:p>
            <a:pPr>
              <a:buNone/>
            </a:pPr>
            <a:r>
              <a:rPr lang="he-IL" dirty="0"/>
              <a:t>בעולמנו קיימים יצורים חיים: בני אדם ובעלי חיים, צמחים וחד- תאיים </a:t>
            </a:r>
            <a:r>
              <a:rPr lang="he-IL" sz="2600" dirty="0"/>
              <a:t>(למשל: חיידקים,סנדליות, אמבות ועוד)</a:t>
            </a:r>
            <a:r>
              <a:rPr lang="he-IL" dirty="0"/>
              <a:t>. זה שייך לתחום הביולוגיה.</a:t>
            </a:r>
          </a:p>
          <a:p>
            <a:pPr>
              <a:buNone/>
            </a:pPr>
            <a:r>
              <a:rPr lang="he-IL" dirty="0"/>
              <a:t>בעולמנו מתרחשים תהליכים באמצעות אנרגיה. </a:t>
            </a:r>
          </a:p>
          <a:p>
            <a:pPr>
              <a:buNone/>
            </a:pPr>
            <a:r>
              <a:rPr lang="he-IL" dirty="0"/>
              <a:t>אנרגיה יכולה להתגלגל (לעבור) מגוף לגוף או להיות מומרת מסוג אחד לסוג שני.</a:t>
            </a:r>
          </a:p>
          <a:p>
            <a:pPr>
              <a:buNone/>
            </a:pPr>
            <a:r>
              <a:rPr lang="he-IL" dirty="0"/>
              <a:t>בכל מקרה, אנרגיה לא נעלמת ולא בא יש מאין. כמות האנרגיה בעולם נשמרת על פי </a:t>
            </a:r>
            <a:r>
              <a:rPr lang="he-IL" b="1" dirty="0"/>
              <a:t>חוק שימור האנרגיה.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סוגי חומרים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e-IL" dirty="0"/>
              <a:t>  </a:t>
            </a:r>
            <a:r>
              <a:rPr lang="he-IL" b="1" dirty="0"/>
              <a:t>יסוד</a:t>
            </a:r>
            <a:r>
              <a:rPr lang="he-IL" dirty="0"/>
              <a:t> הוא חומר הבנוי מסוג אחד של אטומים.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b="1" dirty="0"/>
              <a:t>  מולקולה</a:t>
            </a:r>
            <a:r>
              <a:rPr lang="he-IL" dirty="0"/>
              <a:t> היא חלקיק של חומר הבנוי משני אטומים שונים </a:t>
            </a:r>
            <a:r>
              <a:rPr lang="he-IL" sz="2800" dirty="0"/>
              <a:t>(פחמן חד-חמצני) </a:t>
            </a:r>
            <a:r>
              <a:rPr lang="he-IL" dirty="0"/>
              <a:t>או </a:t>
            </a:r>
            <a:r>
              <a:rPr lang="he-IL" sz="2800" dirty="0"/>
              <a:t>זהים (מולקולה של חמצן)</a:t>
            </a:r>
            <a:r>
              <a:rPr lang="he-IL" dirty="0"/>
              <a:t> או יותר </a:t>
            </a:r>
            <a:r>
              <a:rPr lang="he-IL" sz="2800" dirty="0"/>
              <a:t>(מים),  </a:t>
            </a:r>
            <a:r>
              <a:rPr lang="he-IL" dirty="0"/>
              <a:t>שיש ביניהם קשר כימי.</a:t>
            </a:r>
          </a:p>
          <a:p>
            <a:pPr>
              <a:buNone/>
            </a:pPr>
            <a:r>
              <a:rPr lang="he-IL" dirty="0"/>
              <a:t>  </a:t>
            </a:r>
            <a:r>
              <a:rPr lang="he-IL" b="1" dirty="0"/>
              <a:t>תערובת</a:t>
            </a:r>
            <a:r>
              <a:rPr lang="he-IL" dirty="0"/>
              <a:t> היא ערבוב של שני חומרים או יותר, שאין ביניהם קשר כימי </a:t>
            </a:r>
            <a:r>
              <a:rPr lang="he-IL" sz="2800" dirty="0"/>
              <a:t>כמו: תמיסת סוכר, סלט ועוד</a:t>
            </a:r>
          </a:p>
          <a:p>
            <a:pPr>
              <a:buNone/>
            </a:pPr>
            <a:r>
              <a:rPr lang="he-IL" sz="2800" dirty="0"/>
              <a:t>   סוגי תערובות: הומוגנית (תמיסות כמו מיץ פטל ומים) והטרוגנית (כמו סלט פירות)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הפרדת תערובות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b="1" dirty="0"/>
              <a:t> תערובות מפרידים בעזרת תכונות מפרידות.</a:t>
            </a:r>
          </a:p>
          <a:p>
            <a:pPr>
              <a:buNone/>
            </a:pPr>
            <a:r>
              <a:rPr lang="he-IL" b="1" dirty="0"/>
              <a:t> תכונה מפרידה היא תכונה שונה בין החומרים.</a:t>
            </a:r>
            <a:endParaRPr lang="he-IL" dirty="0"/>
          </a:p>
          <a:p>
            <a:pPr>
              <a:buNone/>
            </a:pPr>
            <a:r>
              <a:rPr lang="he-IL" dirty="0"/>
              <a:t>   </a:t>
            </a:r>
            <a:r>
              <a:rPr lang="he-IL" sz="2800" dirty="0"/>
              <a:t>דוגמאות: </a:t>
            </a:r>
          </a:p>
          <a:p>
            <a:pPr>
              <a:buNone/>
            </a:pPr>
            <a:r>
              <a:rPr lang="he-IL" sz="2800" dirty="0"/>
              <a:t>    </a:t>
            </a:r>
            <a:r>
              <a:rPr lang="he-IL" sz="2800" b="1" dirty="0"/>
              <a:t>חול ואבקת ברזל מפרידים בעזרת התכונה מגנטיות. אבקת הברזל נמשכת למגנט וחול לא נמשך למגנט.</a:t>
            </a:r>
          </a:p>
          <a:p>
            <a:pPr>
              <a:buNone/>
            </a:pPr>
            <a:endParaRPr lang="he-IL" sz="2800" b="1" dirty="0"/>
          </a:p>
          <a:p>
            <a:pPr>
              <a:buNone/>
            </a:pPr>
            <a:r>
              <a:rPr lang="he-IL" sz="2800" b="1" dirty="0"/>
              <a:t>   תמיסת מלח מפרידים על ידי הפעולה חימום. והתכונה המפרידה היא נקודת רתיחה שונה.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מהי תרכובת?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תרכובת היא חומר הבנויה משני סוגי אטומים שונים או יותר, שיש ביניהם קשר כימי.</a:t>
            </a:r>
          </a:p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ביצירת תרכובת החומרים לא שומרים על תכונותיהם.   </a:t>
            </a:r>
            <a:endParaRPr lang="he-IL" dirty="0"/>
          </a:p>
          <a:p>
            <a:pPr>
              <a:buNone/>
            </a:pPr>
            <a:r>
              <a:rPr lang="he-IL" b="1" dirty="0"/>
              <a:t>   </a:t>
            </a:r>
            <a:r>
              <a:rPr lang="he-IL" dirty="0"/>
              <a:t>דוגמא: מים (</a:t>
            </a:r>
            <a:r>
              <a:rPr lang="en-US" dirty="0"/>
              <a:t>H</a:t>
            </a:r>
            <a:r>
              <a:rPr lang="en-US" sz="1800" dirty="0"/>
              <a:t>2</a:t>
            </a:r>
            <a:r>
              <a:rPr lang="en-US" dirty="0"/>
              <a:t>0</a:t>
            </a:r>
            <a:r>
              <a:rPr lang="he-IL" dirty="0"/>
              <a:t>), פחמן דו חמצני (</a:t>
            </a:r>
            <a:r>
              <a:rPr lang="en-US" dirty="0"/>
              <a:t>CO</a:t>
            </a:r>
            <a:r>
              <a:rPr lang="en-US" sz="1800" dirty="0"/>
              <a:t>2</a:t>
            </a:r>
            <a:r>
              <a:rPr lang="he-IL" dirty="0"/>
              <a:t>), כספית חמצנית (</a:t>
            </a:r>
            <a:r>
              <a:rPr lang="en-US" dirty="0" err="1"/>
              <a:t>HgO</a:t>
            </a:r>
            <a:r>
              <a:rPr lang="he-IL" dirty="0"/>
              <a:t>)</a:t>
            </a:r>
            <a:endParaRPr lang="he-IL" b="1" dirty="0"/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פירוק תרכובת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b="1" dirty="0"/>
              <a:t>   בפירוק תרכובת מתקבלים היסודות המרכיבים את התרכובת .</a:t>
            </a:r>
          </a:p>
          <a:p>
            <a:pPr>
              <a:buNone/>
            </a:pPr>
            <a:r>
              <a:rPr lang="he-IL" dirty="0"/>
              <a:t>   </a:t>
            </a:r>
            <a:r>
              <a:rPr lang="he-IL" sz="2800" dirty="0"/>
              <a:t>דוגמאות: </a:t>
            </a:r>
          </a:p>
          <a:p>
            <a:pPr>
              <a:buNone/>
            </a:pPr>
            <a:r>
              <a:rPr lang="he-IL" dirty="0"/>
              <a:t>   </a:t>
            </a:r>
            <a:r>
              <a:rPr lang="he-IL" sz="2800" b="1" dirty="0"/>
              <a:t>בפירוק כספית חמצנית על ידי חימום מתקבלים היסודות חמצן(גז) וכספית (מתכת נוזלית).</a:t>
            </a:r>
          </a:p>
          <a:p>
            <a:pPr>
              <a:buNone/>
            </a:pPr>
            <a:r>
              <a:rPr lang="he-IL" sz="2800" b="1" dirty="0"/>
              <a:t>   </a:t>
            </a:r>
          </a:p>
          <a:p>
            <a:pPr>
              <a:buNone/>
            </a:pPr>
            <a:r>
              <a:rPr lang="he-IL" sz="2800" b="1" dirty="0"/>
              <a:t>    בפירוק מים על ידי זרם חשמלי (אלקטרוליזה) מתקבלים היסודות מימן(גז) וחמצן (גז).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בתרכובות . . .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</a:t>
            </a:r>
            <a:r>
              <a:rPr lang="he-IL" b="1" dirty="0"/>
              <a:t>היחס בין מספר האטומים במולקולה הוא קבוע וחשוב. </a:t>
            </a:r>
          </a:p>
          <a:p>
            <a:pPr>
              <a:buNone/>
            </a:pPr>
            <a:r>
              <a:rPr lang="he-IL" b="1" dirty="0"/>
              <a:t>   </a:t>
            </a:r>
            <a:r>
              <a:rPr lang="he-IL" sz="2800" dirty="0"/>
              <a:t>למשל: </a:t>
            </a:r>
            <a:r>
              <a:rPr lang="en-US" b="1" dirty="0"/>
              <a:t>H</a:t>
            </a:r>
            <a:r>
              <a:rPr lang="en-US" sz="1800" b="1" dirty="0"/>
              <a:t>2</a:t>
            </a:r>
            <a:r>
              <a:rPr lang="en-US" b="1" dirty="0"/>
              <a:t>0 </a:t>
            </a:r>
            <a:r>
              <a:rPr lang="he-IL" b="1" dirty="0"/>
              <a:t> זו מולקולה של מים. יחס אחר של אותם יסודות כמו </a:t>
            </a:r>
            <a:r>
              <a:rPr lang="en-US" b="1" dirty="0"/>
              <a:t>H</a:t>
            </a:r>
            <a:r>
              <a:rPr lang="en-US" sz="1800" b="1" dirty="0"/>
              <a:t>2</a:t>
            </a:r>
            <a:r>
              <a:rPr lang="en-US" b="1" dirty="0"/>
              <a:t>O</a:t>
            </a:r>
            <a:r>
              <a:rPr lang="en-US" sz="1800" b="1" dirty="0"/>
              <a:t>2</a:t>
            </a:r>
            <a:r>
              <a:rPr lang="en-US" b="1" dirty="0"/>
              <a:t> </a:t>
            </a:r>
            <a:r>
              <a:rPr lang="he-IL" b="1" dirty="0"/>
              <a:t> זה חומר אחר שנקרא מי חמצן.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תערובות ניתן להכין בכל יחס כמויות שרוצים כי אין קשר כימי בין החומרים.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טבלת היסודות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e-IL" dirty="0"/>
              <a:t>   כל היסודות בטבע מאורגנים בטבלה שנקראת הטבלה המחזורית או טבלת </a:t>
            </a:r>
            <a:r>
              <a:rPr lang="he-IL" dirty="0" err="1"/>
              <a:t>מנדלייב</a:t>
            </a:r>
            <a:r>
              <a:rPr lang="he-IL" dirty="0"/>
              <a:t>.</a:t>
            </a:r>
          </a:p>
          <a:p>
            <a:pPr>
              <a:buNone/>
            </a:pPr>
            <a:r>
              <a:rPr lang="he-IL" dirty="0"/>
              <a:t>   </a:t>
            </a:r>
            <a:r>
              <a:rPr lang="he-IL" sz="2800" dirty="0"/>
              <a:t>הטבלה מסודרת על פי 3 קריטריונים:</a:t>
            </a:r>
          </a:p>
          <a:p>
            <a:pPr>
              <a:buNone/>
            </a:pPr>
            <a:r>
              <a:rPr lang="he-IL" b="1" dirty="0"/>
              <a:t>   לפי גושים- </a:t>
            </a:r>
            <a:r>
              <a:rPr lang="he-IL" dirty="0"/>
              <a:t>מתכות ואל מתכות </a:t>
            </a:r>
            <a:r>
              <a:rPr lang="he-IL" sz="2800" dirty="0"/>
              <a:t>(נמצאות בימין הטבלה. השאר –הן מתכות)</a:t>
            </a:r>
          </a:p>
          <a:p>
            <a:pPr>
              <a:buNone/>
            </a:pPr>
            <a:r>
              <a:rPr lang="he-IL" b="1" dirty="0"/>
              <a:t>  לפי שורה -  </a:t>
            </a:r>
            <a:r>
              <a:rPr lang="he-IL" dirty="0"/>
              <a:t>מספר אטומי </a:t>
            </a:r>
            <a:r>
              <a:rPr lang="he-IL" sz="2800" dirty="0"/>
              <a:t>(מספר הפרוטונים בגרעין)</a:t>
            </a:r>
          </a:p>
          <a:p>
            <a:pPr>
              <a:buNone/>
            </a:pPr>
            <a:r>
              <a:rPr lang="he-IL" b="1" dirty="0"/>
              <a:t>  לפי טורים</a:t>
            </a:r>
            <a:r>
              <a:rPr lang="he-IL" dirty="0"/>
              <a:t> – משפחות כימיות </a:t>
            </a:r>
            <a:r>
              <a:rPr lang="he-IL" sz="2800" dirty="0"/>
              <a:t>(משפחת הגזים האצילים ומשפחת ההלוגנים-בצד ימין. ומשפחת המתכות </a:t>
            </a:r>
            <a:r>
              <a:rPr lang="he-IL" sz="2800" dirty="0" err="1"/>
              <a:t>האלקליות</a:t>
            </a:r>
            <a:r>
              <a:rPr lang="he-IL" sz="2800" dirty="0"/>
              <a:t>- בצד שמאל)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מתכות לעומת אל-מתכות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כל המתכות: </a:t>
            </a:r>
            <a:r>
              <a:rPr lang="he-IL" dirty="0"/>
              <a:t>מוליכות חשמל כי יש להן אלקטרונים חופשיים, מוליכות חום טוב, מבריקות, מוצקות (פרט לכספית הנוזלית), ניתנות לריקוע וכיונים הן יונים חיוביים </a:t>
            </a:r>
            <a:r>
              <a:rPr lang="he-IL" sz="2800" dirty="0"/>
              <a:t>(מאבדים אלקטרונים).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האל מתכות : </a:t>
            </a:r>
            <a:r>
              <a:rPr lang="he-IL" dirty="0"/>
              <a:t>לא מוליכות חשמל </a:t>
            </a:r>
            <a:r>
              <a:rPr lang="he-IL" sz="2800" dirty="0"/>
              <a:t>(פרט לגרפיט), </a:t>
            </a:r>
            <a:r>
              <a:rPr lang="he-IL" dirty="0"/>
              <a:t>לא מוליכות חום גרוע, מופיעות כגז, נוזל או מוצק, כיונים הן "גונבות" אלקטרונים מהמתכות והופכות ליונים שליליים.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תהליכים כימיים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בכל תהליך כימי יש ניתוק קשרים קיימים על ידי השקעת אנרגיה ויצירת קשרים חדשים בה משתחררת אנרגיה</a:t>
            </a:r>
            <a:r>
              <a:rPr lang="he-IL" dirty="0"/>
              <a:t>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b="1" dirty="0"/>
              <a:t>    בתהליך </a:t>
            </a:r>
            <a:r>
              <a:rPr lang="he-IL" b="1" dirty="0" err="1"/>
              <a:t>אכסותרמי</a:t>
            </a:r>
            <a:r>
              <a:rPr lang="he-IL" b="1" dirty="0"/>
              <a:t> </a:t>
            </a:r>
            <a:r>
              <a:rPr lang="he-IL" dirty="0"/>
              <a:t>משתחררת לסביבה אנרגית חום יותר מאשר נקלטת. </a:t>
            </a:r>
            <a:r>
              <a:rPr lang="he-IL" sz="3000" dirty="0"/>
              <a:t>למשל כל תהליכי הבעירה.</a:t>
            </a:r>
          </a:p>
          <a:p>
            <a:pPr>
              <a:buNone/>
            </a:pPr>
            <a:r>
              <a:rPr lang="he-IL" sz="3000" b="1" dirty="0"/>
              <a:t>    </a:t>
            </a:r>
            <a:r>
              <a:rPr lang="he-IL" sz="2800" b="1" dirty="0"/>
              <a:t>למשל: אם הטמפרטורה ההתחלתית היא 20 מעלות צלזיוס והטמפרטורה הסופית היא 82 מעלות צלזיוס.</a:t>
            </a:r>
          </a:p>
          <a:p>
            <a:pPr>
              <a:buNone/>
            </a:pPr>
            <a:r>
              <a:rPr lang="he-IL" dirty="0"/>
              <a:t>   </a:t>
            </a:r>
          </a:p>
          <a:p>
            <a:pPr>
              <a:buNone/>
            </a:pPr>
            <a:r>
              <a:rPr lang="he-IL" b="1" dirty="0"/>
              <a:t>    בתהליך </a:t>
            </a:r>
            <a:r>
              <a:rPr lang="he-IL" b="1" dirty="0" err="1"/>
              <a:t>אנדותרמי</a:t>
            </a:r>
            <a:r>
              <a:rPr lang="he-IL" b="1" dirty="0"/>
              <a:t> </a:t>
            </a:r>
            <a:r>
              <a:rPr lang="he-IL" dirty="0"/>
              <a:t>נקלטת אנרגיה מהסביבה יותר מאשר נפלטת לסביבה ולכן מערכת הניסוי מתקררת.</a:t>
            </a:r>
          </a:p>
          <a:p>
            <a:pPr>
              <a:buNone/>
            </a:pPr>
            <a:r>
              <a:rPr lang="he-IL" dirty="0"/>
              <a:t>   </a:t>
            </a:r>
            <a:r>
              <a:rPr lang="he-IL" sz="2800" b="1" dirty="0"/>
              <a:t>למשל: אם הטמפרטורה ההתחלתית היא 22 מעלות צלזיוס והטמפרטורה הסופית היא 10- מעלות צלזיוס.</a:t>
            </a:r>
          </a:p>
          <a:p>
            <a:pPr>
              <a:buNone/>
            </a:pPr>
            <a:r>
              <a:rPr lang="he-IL" b="1" dirty="0"/>
              <a:t>  </a:t>
            </a:r>
            <a:endParaRPr lang="he-IL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סוגי תהליכים כימיים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תהליך כימי יכול להיות </a:t>
            </a:r>
            <a:r>
              <a:rPr lang="he-IL" b="1" dirty="0"/>
              <a:t>פירוק תרכובת </a:t>
            </a:r>
            <a:r>
              <a:rPr lang="he-IL" dirty="0"/>
              <a:t>למשל: ממים ניתן לקבל 2 יסודות: מימן וחמצן, השונים בתכונותיהם מהמים.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או </a:t>
            </a:r>
            <a:r>
              <a:rPr lang="he-IL" b="1" dirty="0"/>
              <a:t>יצירת תרכובת </a:t>
            </a:r>
            <a:r>
              <a:rPr lang="he-IL" dirty="0"/>
              <a:t>למשל: מאטום חמצן ואטומי מימן מקבלים מולקולה של מים.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אלקטרוליזה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אלקטרוליזה היא דוגמא לתהליך כימי , בו מפרקים תרכובת יונית לשני יסודות: מתכת ואל מתכת.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</a:t>
            </a:r>
            <a:r>
              <a:rPr lang="he-IL" sz="2800" b="1" dirty="0"/>
              <a:t>היון החיובי </a:t>
            </a:r>
            <a:r>
              <a:rPr lang="he-IL" sz="2800" dirty="0"/>
              <a:t>של המתכת נמשך </a:t>
            </a:r>
            <a:r>
              <a:rPr lang="he-IL" sz="2800" b="1" dirty="0"/>
              <a:t>לאלקטרודה השלילית </a:t>
            </a:r>
            <a:r>
              <a:rPr lang="he-IL" sz="2800" dirty="0"/>
              <a:t>ומקבל ממנה אלקטרונים</a:t>
            </a:r>
          </a:p>
          <a:p>
            <a:pPr>
              <a:buNone/>
            </a:pPr>
            <a:r>
              <a:rPr lang="he-IL" sz="2800" dirty="0"/>
              <a:t>   </a:t>
            </a:r>
            <a:r>
              <a:rPr lang="he-IL" sz="2800" b="1" dirty="0"/>
              <a:t>היון השלילי </a:t>
            </a:r>
            <a:r>
              <a:rPr lang="he-IL" sz="2800" dirty="0"/>
              <a:t>נמשך </a:t>
            </a:r>
            <a:r>
              <a:rPr lang="he-IL" sz="2800" b="1" dirty="0"/>
              <a:t>לאלקטרודה הח</a:t>
            </a:r>
            <a:r>
              <a:rPr lang="he-IL" sz="2800" dirty="0"/>
              <a:t>יובית ומוסרת לה אלקטרונים.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בין תורות אלה: הכימיה, הביולוגיה והפיזיקה מאחדת האקולוגיה.</a:t>
            </a:r>
          </a:p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אקולוגיה משמעותה: תורת הסביבה </a:t>
            </a:r>
            <a:r>
              <a:rPr lang="he-IL" sz="2800" b="1" dirty="0"/>
              <a:t>(גורמים ביוטיים וגורמים א-ביוטיים)</a:t>
            </a:r>
          </a:p>
          <a:p>
            <a:pPr>
              <a:buNone/>
            </a:pPr>
            <a:r>
              <a:rPr lang="he-IL" dirty="0"/>
              <a:t>   אקולוגיה מתארת את הקשר בין עולם היצורים החיים לסביבתם.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בעירת יסודות, חומצות ובסיסים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e-IL" dirty="0"/>
              <a:t>   בעירה היא דוגמא לתהליך כימי בו חומר או יסוד מתרכב עם חמצן.</a:t>
            </a:r>
          </a:p>
          <a:p>
            <a:pPr>
              <a:buNone/>
            </a:pPr>
            <a:r>
              <a:rPr lang="he-IL" sz="2800" dirty="0"/>
              <a:t>   יסוד מתכתי + חמצן           תחמוצת מתכתית</a:t>
            </a:r>
          </a:p>
          <a:p>
            <a:pPr>
              <a:buNone/>
            </a:pPr>
            <a:r>
              <a:rPr lang="he-IL" sz="2800" dirty="0"/>
              <a:t>   יסוד אל מתכתי + חמצן         תחמוצת אל מתכתית    </a:t>
            </a:r>
          </a:p>
          <a:p>
            <a:pPr>
              <a:buNone/>
            </a:pPr>
            <a:r>
              <a:rPr lang="he-IL" sz="2800" dirty="0"/>
              <a:t>    </a:t>
            </a:r>
          </a:p>
          <a:p>
            <a:pPr>
              <a:buNone/>
            </a:pPr>
            <a:r>
              <a:rPr lang="he-IL" sz="2800" dirty="0"/>
              <a:t>    בתוספת מים </a:t>
            </a:r>
            <a:r>
              <a:rPr lang="he-IL" sz="2800" b="1" dirty="0"/>
              <a:t>התחמוצת המתכתית </a:t>
            </a:r>
            <a:r>
              <a:rPr lang="he-IL" sz="2800" dirty="0"/>
              <a:t>תהפוך </a:t>
            </a:r>
            <a:r>
              <a:rPr lang="he-IL" sz="2800" b="1" dirty="0"/>
              <a:t>לבסיס,</a:t>
            </a:r>
          </a:p>
          <a:p>
            <a:pPr>
              <a:buNone/>
            </a:pPr>
            <a:r>
              <a:rPr lang="he-IL" sz="2800" dirty="0"/>
              <a:t>     </a:t>
            </a:r>
            <a:r>
              <a:rPr lang="he-IL" sz="2800" b="1" dirty="0"/>
              <a:t>והתחמוצת האל מתכתית </a:t>
            </a:r>
            <a:r>
              <a:rPr lang="he-IL" sz="2800" dirty="0"/>
              <a:t>תהפוך </a:t>
            </a:r>
            <a:r>
              <a:rPr lang="he-IL" sz="2800" b="1" dirty="0"/>
              <a:t>לחומצה. </a:t>
            </a:r>
            <a:r>
              <a:rPr lang="he-IL" sz="2800" dirty="0"/>
              <a:t>כך מתקבל   </a:t>
            </a:r>
          </a:p>
          <a:p>
            <a:pPr>
              <a:buNone/>
            </a:pPr>
            <a:r>
              <a:rPr lang="he-IL" sz="2800" dirty="0"/>
              <a:t>     גשם חומצי. כאשר גז גופרית חמצנית הנפלטת מתהליכי בעירה בתעשייה בא במגע עם מים.          </a:t>
            </a:r>
          </a:p>
          <a:p>
            <a:pPr>
              <a:buNone/>
            </a:pPr>
            <a:r>
              <a:rPr lang="he-IL" sz="2800" dirty="0"/>
              <a:t>                                          </a:t>
            </a:r>
          </a:p>
          <a:p>
            <a:pPr>
              <a:buNone/>
            </a:pPr>
            <a:endParaRPr lang="he-IL" dirty="0"/>
          </a:p>
        </p:txBody>
      </p:sp>
      <p:cxnSp>
        <p:nvCxnSpPr>
          <p:cNvPr id="5" name="מחבר חץ ישר 4"/>
          <p:cNvCxnSpPr/>
          <p:nvPr/>
        </p:nvCxnSpPr>
        <p:spPr>
          <a:xfrm flipH="1">
            <a:off x="4932040" y="270892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>
            <a:off x="4644008" y="31409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חומצות ובסיסים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e-IL" dirty="0"/>
              <a:t> דרגת חומציות נקבעת על פי </a:t>
            </a:r>
            <a:r>
              <a:rPr lang="en-US" dirty="0"/>
              <a:t>Ph</a:t>
            </a:r>
            <a:r>
              <a:rPr lang="he-IL" dirty="0"/>
              <a:t> 1-6</a:t>
            </a:r>
          </a:p>
          <a:p>
            <a:pPr>
              <a:buNone/>
            </a:pPr>
            <a:r>
              <a:rPr lang="he-IL" dirty="0"/>
              <a:t> ככל שהחומר יותר חומצי המספר קטן יותר.</a:t>
            </a:r>
          </a:p>
          <a:p>
            <a:pPr>
              <a:buNone/>
            </a:pPr>
            <a:r>
              <a:rPr lang="he-IL" dirty="0"/>
              <a:t> </a:t>
            </a:r>
            <a:r>
              <a:rPr lang="he-IL" sz="2600" dirty="0"/>
              <a:t>למשל: מיץ לימון, חומץ.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דרגת הבסיסיות נקבעת על פי </a:t>
            </a:r>
            <a:r>
              <a:rPr lang="en-US" dirty="0"/>
              <a:t>Ph</a:t>
            </a:r>
            <a:r>
              <a:rPr lang="he-IL" dirty="0"/>
              <a:t> 8-14</a:t>
            </a:r>
          </a:p>
          <a:p>
            <a:pPr>
              <a:buNone/>
            </a:pPr>
            <a:r>
              <a:rPr lang="he-IL" sz="2600" dirty="0"/>
              <a:t>למשל: סודה לשתיה, אבקת כביסה.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דרגה 7 נחשבת לחומר שהוא לא בסיס ולא חומצה.</a:t>
            </a:r>
          </a:p>
          <a:p>
            <a:pPr>
              <a:buNone/>
            </a:pPr>
            <a:r>
              <a:rPr lang="he-IL" sz="2800" dirty="0"/>
              <a:t>למשל: מים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מעגלים חשמליים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e-IL" b="1" dirty="0"/>
              <a:t>  * מעגל חשמלי הוא רצף של מוליכים שמחוברים     </a:t>
            </a:r>
          </a:p>
          <a:p>
            <a:pPr>
              <a:buNone/>
            </a:pPr>
            <a:r>
              <a:rPr lang="he-IL" b="1" dirty="0"/>
              <a:t>    למקור כוח. </a:t>
            </a:r>
          </a:p>
          <a:p>
            <a:pPr>
              <a:buNone/>
            </a:pPr>
            <a:r>
              <a:rPr lang="he-IL" dirty="0"/>
              <a:t>   *במעגל חשמלי זורמים </a:t>
            </a:r>
            <a:r>
              <a:rPr lang="he-IL" b="1" dirty="0"/>
              <a:t>אלקטרונים חופשיים  </a:t>
            </a:r>
            <a:r>
              <a:rPr lang="he-IL" dirty="0"/>
              <a:t>בכיוון אחד מההדק השלילי להדק החיובי.</a:t>
            </a:r>
          </a:p>
          <a:p>
            <a:pPr>
              <a:buNone/>
            </a:pPr>
            <a:r>
              <a:rPr lang="he-IL" dirty="0"/>
              <a:t>   *</a:t>
            </a:r>
            <a:r>
              <a:rPr lang="he-IL" b="1" dirty="0"/>
              <a:t>אלקטרונים במעגל החשמלי לא מתבזבזים</a:t>
            </a:r>
            <a:r>
              <a:rPr lang="he-IL" dirty="0"/>
              <a:t>, לא נעלמים ולא נשרפים. אלא, עוברים מאטום לאטום.</a:t>
            </a:r>
          </a:p>
          <a:p>
            <a:pPr>
              <a:buNone/>
            </a:pPr>
            <a:r>
              <a:rPr lang="he-IL" dirty="0"/>
              <a:t>   *</a:t>
            </a:r>
            <a:r>
              <a:rPr lang="he-IL" b="1" dirty="0"/>
              <a:t>תפקיד הסוללה לדחוף את האלקטרונים החופשיים</a:t>
            </a:r>
          </a:p>
          <a:p>
            <a:pPr>
              <a:buNone/>
            </a:pPr>
            <a:r>
              <a:rPr lang="he-IL" dirty="0"/>
              <a:t>   *האלקטרונים החופשיים נמצאים</a:t>
            </a:r>
            <a:r>
              <a:rPr lang="he-IL" b="1" dirty="0"/>
              <a:t> במוליכים</a:t>
            </a:r>
            <a:r>
              <a:rPr lang="he-IL" dirty="0"/>
              <a:t>. 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/>
              <a:t>מה משפיע על עוצמת הזרם במעגל חשמלי?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</a:t>
            </a:r>
            <a:r>
              <a:rPr lang="he-IL" b="1" dirty="0"/>
              <a:t>מקור הכוח</a:t>
            </a:r>
            <a:r>
              <a:rPr lang="he-IL" dirty="0"/>
              <a:t> למשל: </a:t>
            </a:r>
            <a:r>
              <a:rPr lang="he-IL" sz="2400" dirty="0"/>
              <a:t>מספר הסוללות במעגל.</a:t>
            </a:r>
          </a:p>
          <a:p>
            <a:pPr>
              <a:buNone/>
            </a:pPr>
            <a:r>
              <a:rPr lang="he-IL" dirty="0"/>
              <a:t> </a:t>
            </a:r>
            <a:r>
              <a:rPr lang="he-IL" b="1" dirty="0"/>
              <a:t>מספר צרכנים במעגל</a:t>
            </a:r>
          </a:p>
          <a:p>
            <a:pPr>
              <a:buNone/>
            </a:pPr>
            <a:r>
              <a:rPr lang="he-IL" b="1" dirty="0"/>
              <a:t>סוג המוליך (טיב המוליך) </a:t>
            </a:r>
            <a:r>
              <a:rPr lang="he-IL" sz="2400" dirty="0"/>
              <a:t>לחומרים שונים מוליכות שונה</a:t>
            </a:r>
          </a:p>
          <a:p>
            <a:pPr>
              <a:buNone/>
            </a:pPr>
            <a:r>
              <a:rPr lang="he-IL" b="1" dirty="0"/>
              <a:t>אורך המוליך (החוטים)  </a:t>
            </a:r>
            <a:r>
              <a:rPr lang="he-IL" sz="2400" dirty="0"/>
              <a:t>ככל שמוליך ארוך יותר ההתנגדות גדולה יותר ועוצמת הזרם החשמלי קטן יותר.</a:t>
            </a:r>
          </a:p>
          <a:p>
            <a:pPr>
              <a:buNone/>
            </a:pPr>
            <a:r>
              <a:rPr lang="he-IL" b="1" dirty="0"/>
              <a:t>עובי המוליך (החוטים) </a:t>
            </a:r>
            <a:r>
              <a:rPr lang="he-IL" sz="2400" dirty="0"/>
              <a:t>ככל שהמוליך דק יותר ההתנגדות גדולה יותר ועוצמת הזרם קטנה יותר.</a:t>
            </a:r>
          </a:p>
          <a:p>
            <a:pPr>
              <a:buNone/>
            </a:pPr>
            <a:r>
              <a:rPr lang="he-IL" dirty="0"/>
              <a:t> 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הזרם הגדול במעגל החשמלי יהיה כאשר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</a:t>
            </a:r>
          </a:p>
          <a:p>
            <a:pPr algn="ctr">
              <a:buNone/>
            </a:pPr>
            <a:r>
              <a:rPr lang="he-IL" sz="4400" b="1" dirty="0"/>
              <a:t>המוליך הוא טוב יותר, קצר יותר ועבה יותר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סוגים חיבורים במעגל החשמלי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b="1" dirty="0"/>
              <a:t>  חיבור בטור</a:t>
            </a:r>
          </a:p>
          <a:p>
            <a:pPr>
              <a:buNone/>
            </a:pPr>
            <a:r>
              <a:rPr lang="he-IL" dirty="0"/>
              <a:t>   בחיבור בטור כל הצרכנים נמצאים באותו מעגל חשמלי.</a:t>
            </a:r>
          </a:p>
          <a:p>
            <a:pPr>
              <a:buNone/>
            </a:pPr>
            <a:r>
              <a:rPr lang="he-IL" b="1" dirty="0"/>
              <a:t>   חיבור במקביל</a:t>
            </a:r>
          </a:p>
          <a:p>
            <a:pPr>
              <a:buNone/>
            </a:pPr>
            <a:r>
              <a:rPr lang="he-IL" dirty="0"/>
              <a:t>   בחיבור במקביל הצרכנים נמצאים במעגלים נפרדים אבל מחוברים לאותו מקור כוח.</a:t>
            </a:r>
          </a:p>
          <a:p>
            <a:pPr>
              <a:buNone/>
            </a:pPr>
            <a:r>
              <a:rPr lang="he-IL" dirty="0"/>
              <a:t>   </a:t>
            </a:r>
            <a:r>
              <a:rPr lang="he-IL" sz="2800" b="1" dirty="0"/>
              <a:t>למשל: חיבור הצרכנים בבית הוא חיבור במקביל.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/>
              <a:t>חיבור בטור, חיבור במקביל וחיבור מעורב</a:t>
            </a:r>
          </a:p>
        </p:txBody>
      </p:sp>
      <p:pic>
        <p:nvPicPr>
          <p:cNvPr id="4" name="מציין מיקום תוכן 3" descr="circit1_1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916832"/>
            <a:ext cx="2333951" cy="1114581"/>
          </a:xfrm>
        </p:spPr>
      </p:pic>
      <p:pic>
        <p:nvPicPr>
          <p:cNvPr id="5" name="תמונה 4" descr="circut2_1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844825"/>
            <a:ext cx="2681338" cy="1173682"/>
          </a:xfrm>
          <a:prstGeom prst="rect">
            <a:avLst/>
          </a:prstGeom>
        </p:spPr>
      </p:pic>
      <p:pic>
        <p:nvPicPr>
          <p:cNvPr id="6" name="תמונה 5" descr="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140968"/>
            <a:ext cx="2952328" cy="150115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797152"/>
            <a:ext cx="3970837" cy="134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4664"/>
            <a:ext cx="1521520" cy="1139671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קצר ועומס יתר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e-IL" b="1" dirty="0"/>
              <a:t>   מעבר זרם במעגל חשמלי סגור דרך ההתנגדות הקטנה ביותר.</a:t>
            </a:r>
          </a:p>
          <a:p>
            <a:pPr>
              <a:buNone/>
            </a:pPr>
            <a:r>
              <a:rPr lang="he-IL" dirty="0"/>
              <a:t>   בקצר חשמלי ההתנגדות קטנה מאוד ועוצמת הזרם גדולה לכן קצר עלול לגרום לשריפות.</a:t>
            </a:r>
          </a:p>
          <a:p>
            <a:pPr>
              <a:buNone/>
            </a:pPr>
            <a:endParaRPr lang="he-IL" dirty="0"/>
          </a:p>
          <a:p>
            <a:pPr algn="ctr">
              <a:buNone/>
            </a:pPr>
            <a:r>
              <a:rPr lang="he-IL" sz="4000" b="1" i="1" dirty="0"/>
              <a:t>קצר חשמלי הוא לא עומס יתר</a:t>
            </a:r>
          </a:p>
          <a:p>
            <a:pPr>
              <a:buNone/>
            </a:pPr>
            <a:r>
              <a:rPr lang="he-IL" b="1" dirty="0"/>
              <a:t>   </a:t>
            </a:r>
            <a:r>
              <a:rPr lang="he-IL" b="1" i="1" dirty="0"/>
              <a:t>עומס יתר </a:t>
            </a:r>
            <a:r>
              <a:rPr lang="he-IL" i="1" dirty="0"/>
              <a:t>הוא מצב בו מופעלים הרבה צרכנים על אותו מקור כוח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9200"/>
            <a:ext cx="1449512" cy="108573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תופעות הקשורות בזרם החשמלי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e-IL" b="1" dirty="0"/>
              <a:t>חום – </a:t>
            </a:r>
            <a:r>
              <a:rPr lang="he-IL" dirty="0"/>
              <a:t>התחממות המוליכים</a:t>
            </a:r>
          </a:p>
          <a:p>
            <a:pPr>
              <a:buNone/>
            </a:pPr>
            <a:r>
              <a:rPr lang="he-IL" b="1" dirty="0"/>
              <a:t>אור – </a:t>
            </a:r>
            <a:r>
              <a:rPr lang="he-IL" dirty="0"/>
              <a:t>התלהטות המוליך והפצה של קרינה</a:t>
            </a:r>
          </a:p>
          <a:p>
            <a:pPr>
              <a:buNone/>
            </a:pPr>
            <a:r>
              <a:rPr lang="he-IL" b="1" dirty="0"/>
              <a:t>מגנטיות –</a:t>
            </a:r>
            <a:r>
              <a:rPr lang="he-IL" dirty="0"/>
              <a:t> סביב כל מוליך שעובר בו זרם נוצר שדה     </a:t>
            </a:r>
          </a:p>
          <a:p>
            <a:pPr>
              <a:buNone/>
            </a:pPr>
            <a:r>
              <a:rPr lang="he-IL" dirty="0"/>
              <a:t>                מגנטי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אלקטרומגנט או מגנט חשמלי בנוי מסליל מוליך שמחובר למקור כוח ובתוכו בורג ברזל. </a:t>
            </a:r>
            <a:r>
              <a:rPr lang="he-IL" sz="2400" b="1" dirty="0"/>
              <a:t>האלקטרומגנט פועל רק כשהוא מחובר לחשמל.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135499"/>
            <a:ext cx="1368152" cy="114924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2088232" cy="181095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כוחות ואינטראקציה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b="1" dirty="0"/>
              <a:t>אינטראקציה או הדדיות</a:t>
            </a:r>
          </a:p>
          <a:p>
            <a:pPr>
              <a:buNone/>
            </a:pPr>
            <a:r>
              <a:rPr lang="he-IL" dirty="0"/>
              <a:t>פעולה הדדית בין שני גופים או יותר.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b="1" dirty="0"/>
              <a:t>סוגי אינטראקציה: </a:t>
            </a:r>
          </a:p>
          <a:p>
            <a:pPr>
              <a:buNone/>
            </a:pPr>
            <a:r>
              <a:rPr lang="he-IL" b="1" dirty="0"/>
              <a:t>במגע, </a:t>
            </a:r>
            <a:r>
              <a:rPr lang="he-IL" sz="2800" dirty="0"/>
              <a:t>למשל: כדורגלן בועט בכדור, עציץ עומד על שולחן.</a:t>
            </a:r>
          </a:p>
          <a:p>
            <a:pPr>
              <a:buNone/>
            </a:pPr>
            <a:r>
              <a:rPr lang="he-IL" b="1" dirty="0"/>
              <a:t>לא במגע: </a:t>
            </a:r>
            <a:r>
              <a:rPr lang="he-IL" sz="2800" dirty="0"/>
              <a:t>כוח המשיכה של כדור הארץ, מגנטיות וכוחות   </a:t>
            </a:r>
          </a:p>
          <a:p>
            <a:pPr>
              <a:buNone/>
            </a:pPr>
            <a:r>
              <a:rPr lang="he-IL" sz="2800" dirty="0"/>
              <a:t>                 חשמליים.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כימיה - תורת החומר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 </a:t>
            </a:r>
            <a:r>
              <a:rPr lang="he-IL" b="1" dirty="0"/>
              <a:t>הכרנו חומרים ותכונותיהם:</a:t>
            </a:r>
          </a:p>
          <a:p>
            <a:pPr>
              <a:buNone/>
            </a:pPr>
            <a:r>
              <a:rPr lang="he-IL" sz="2800" dirty="0"/>
              <a:t>    מוליכות חום וחשמל ("טובה" או "גרועה"), דליקות, קשיות </a:t>
            </a:r>
            <a:r>
              <a:rPr lang="he-IL" sz="2000" dirty="0"/>
              <a:t>(מי חורץ על מי)</a:t>
            </a:r>
            <a:r>
              <a:rPr lang="he-IL" sz="2800" dirty="0"/>
              <a:t>, מצב צבירה בטמפרטורת החדר, מגנטיות, מסיסות, אלסטיות (גמישות), פלסטיות, נקודות רתיחה והתעבות, קיפאון והתכה, מסה סגולית,         מסה ונפח.</a:t>
            </a:r>
          </a:p>
          <a:p>
            <a:pPr>
              <a:buNone/>
            </a:pPr>
            <a:endParaRPr lang="he-IL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כוחות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b="1" dirty="0"/>
              <a:t>כוח מבטא את עוצמת האינטראקציה.</a:t>
            </a:r>
          </a:p>
          <a:p>
            <a:pPr>
              <a:buNone/>
            </a:pPr>
            <a:r>
              <a:rPr lang="he-IL" b="1" dirty="0"/>
              <a:t>כוח</a:t>
            </a:r>
            <a:r>
              <a:rPr lang="he-IL" dirty="0"/>
              <a:t> מודדים ביחידות של </a:t>
            </a:r>
            <a:r>
              <a:rPr lang="he-IL" b="1" dirty="0"/>
              <a:t>ניוטון.</a:t>
            </a:r>
          </a:p>
          <a:p>
            <a:pPr>
              <a:buNone/>
            </a:pPr>
            <a:r>
              <a:rPr lang="he-IL" b="1" dirty="0"/>
              <a:t>כוח יכול לגרום לשינוי במהירות, בכיוון התנועה       </a:t>
            </a:r>
          </a:p>
          <a:p>
            <a:pPr>
              <a:buNone/>
            </a:pPr>
            <a:r>
              <a:rPr lang="he-IL" b="1" dirty="0"/>
              <a:t>      ובצורה של הגוף.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חוק הפעולה והתגובה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החוק השלישי של ניוטון קובע כי:</a:t>
            </a:r>
          </a:p>
          <a:p>
            <a:pPr>
              <a:buNone/>
            </a:pPr>
            <a:r>
              <a:rPr lang="he-IL" b="1" dirty="0"/>
              <a:t>    גוף שמפעיל כוח על גוף אחר, הגוף האחר יפעיל עליו אותו גודל כוח בכיוון הנגדי.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חוק ההתמדה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החוק הראשון של ניוטון קובע כי: </a:t>
            </a:r>
          </a:p>
          <a:p>
            <a:pPr>
              <a:buNone/>
            </a:pPr>
            <a:r>
              <a:rPr lang="he-IL" b="1" dirty="0"/>
              <a:t>   כאשר שקול הכוחות הפועלים על גוף הוא 0. הגוף יתמיד במצבו. כלומר: אם הוא בתנועה הוא יתמיד באותה מהירות,  ואם הוא נמצא במנוחה הוא יתמיד במצבו ויישאר במנוחה.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חוק התאוצה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החוק השני של ניוטון הקובע כי:</a:t>
            </a:r>
          </a:p>
          <a:p>
            <a:pPr>
              <a:buNone/>
            </a:pPr>
            <a:r>
              <a:rPr lang="he-IL" b="1" dirty="0"/>
              <a:t>   גוף ששקול הכוחות שלו אינו 0. הגוף יגביר את מהירותו.</a:t>
            </a:r>
          </a:p>
          <a:p>
            <a:pPr>
              <a:buNone/>
            </a:pPr>
            <a:r>
              <a:rPr lang="he-IL" b="1" dirty="0"/>
              <a:t>  </a:t>
            </a:r>
            <a:r>
              <a:rPr lang="he-IL" sz="2800" b="1" dirty="0"/>
              <a:t>למשל: אבן שנופלת ממטוס, מהירות תנועה הולכת וגדלה ככל שהיא מתקרבת לקרקע.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כוח החיכוך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כוח החיכוך אחד הכוחות החשובים בחיינו.</a:t>
            </a:r>
          </a:p>
          <a:p>
            <a:pPr>
              <a:buNone/>
            </a:pPr>
            <a:r>
              <a:rPr lang="he-IL" dirty="0"/>
              <a:t>  </a:t>
            </a:r>
            <a:r>
              <a:rPr lang="he-IL" b="1" dirty="0"/>
              <a:t>כוח החיכוך הינו הכוח הפועל בין שני משטחים המחליקים או מנסים להחליק אחד על השני בכיוונים מנוגדים</a:t>
            </a:r>
            <a:r>
              <a:rPr lang="he-IL" dirty="0"/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חיכוך מניע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b="1" dirty="0"/>
              <a:t>  חיכוך מניע הוא חיכוך המאפשר את תנועתו של גוף. </a:t>
            </a:r>
          </a:p>
          <a:p>
            <a:pPr>
              <a:buNone/>
            </a:pPr>
            <a:r>
              <a:rPr lang="he-IL" sz="2800" dirty="0"/>
              <a:t>    למשל: </a:t>
            </a:r>
            <a:r>
              <a:rPr lang="he-IL" sz="2800" b="1" dirty="0"/>
              <a:t>ילד הולך. </a:t>
            </a:r>
            <a:r>
              <a:rPr lang="he-IL" sz="2800" dirty="0"/>
              <a:t>החיכוך של הרגל עם הכביש דוחף את הילד קדימה.</a:t>
            </a:r>
          </a:p>
          <a:p>
            <a:pPr>
              <a:buNone/>
            </a:pPr>
            <a:r>
              <a:rPr lang="he-IL" sz="2800" dirty="0"/>
              <a:t>    אותו דבר קורה כאשר מכונית נוסעת.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חיכוך מונע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b="1" dirty="0"/>
              <a:t>  כוח המתנגד לכיוון התנועה של הגוף הנדחף.</a:t>
            </a:r>
          </a:p>
          <a:p>
            <a:pPr>
              <a:buNone/>
            </a:pPr>
            <a:r>
              <a:rPr lang="he-IL" dirty="0"/>
              <a:t>  </a:t>
            </a:r>
            <a:r>
              <a:rPr lang="he-IL" b="1" dirty="0"/>
              <a:t>החיכוך פועל בכיוון הפוך לכוח המופעל על הגוף.</a:t>
            </a:r>
          </a:p>
          <a:p>
            <a:pPr>
              <a:buNone/>
            </a:pPr>
            <a:endParaRPr lang="he-IL" b="1" dirty="0"/>
          </a:p>
          <a:p>
            <a:pPr>
              <a:buNone/>
            </a:pPr>
            <a:r>
              <a:rPr lang="he-IL" dirty="0"/>
              <a:t>  </a:t>
            </a:r>
            <a:r>
              <a:rPr lang="he-IL" sz="2800" dirty="0"/>
              <a:t>למשל: </a:t>
            </a:r>
            <a:r>
              <a:rPr lang="he-IL" sz="2800" b="1" dirty="0"/>
              <a:t>דוחפים שולחן. </a:t>
            </a:r>
            <a:r>
              <a:rPr lang="he-IL" sz="2800" dirty="0"/>
              <a:t>החיכוך מונע את התנועה של השולחן. </a:t>
            </a:r>
            <a:r>
              <a:rPr lang="he-IL" sz="2800" b="1" dirty="0"/>
              <a:t>רק כשמתגברים על החיכוך המקסימלי</a:t>
            </a:r>
            <a:r>
              <a:rPr lang="he-IL" sz="2800" dirty="0"/>
              <a:t>, הגוף יתחיל לנוע.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4005064"/>
            <a:ext cx="5976664" cy="246133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כיצד משרטטים תרשים כוחות?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b="1" dirty="0"/>
              <a:t>   את הכוח מציירים בחצים. </a:t>
            </a:r>
          </a:p>
          <a:p>
            <a:pPr>
              <a:buNone/>
            </a:pPr>
            <a:r>
              <a:rPr lang="he-IL" b="1" dirty="0"/>
              <a:t>   את גודל הכוח מציינים לפי אורך החץ ועוביו.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56992"/>
            <a:ext cx="1944216" cy="143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924944"/>
            <a:ext cx="105381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e-IL" b="1" dirty="0"/>
              <a:t>בעיות מהירות, זמן ודרך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800" dirty="0"/>
              <a:t>גרף המתאר תנועה של גוף במהירויות שונות. </a:t>
            </a:r>
          </a:p>
          <a:p>
            <a:r>
              <a:rPr lang="he-IL" sz="2800" dirty="0"/>
              <a:t>כאשר השיפוע תלול מהירות התנועה של הגוף גדולה יותר. </a:t>
            </a:r>
          </a:p>
          <a:p>
            <a:r>
              <a:rPr lang="he-IL" sz="2800" dirty="0"/>
              <a:t>קו ישר מראה על מהירות קבועה.</a:t>
            </a:r>
          </a:p>
          <a:p>
            <a:r>
              <a:rPr lang="he-IL" sz="2800" dirty="0"/>
              <a:t>קו מתון מציין מהירות נמוכה.</a:t>
            </a:r>
          </a:p>
        </p:txBody>
      </p:sp>
      <p:pic>
        <p:nvPicPr>
          <p:cNvPr id="4" name="תמונה 3" descr="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465116"/>
            <a:ext cx="3024336" cy="264747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מנופים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e-IL" b="1" dirty="0"/>
              <a:t>כלי להגברת כוח</a:t>
            </a:r>
          </a:p>
        </p:txBody>
      </p:sp>
      <p:pic>
        <p:nvPicPr>
          <p:cNvPr id="4" name="מציין מיקום תוכן 3" descr="Archimedes_lever_(Small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2564904"/>
            <a:ext cx="5184750" cy="34578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מהי מסה?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b="1" dirty="0"/>
              <a:t>מסה</a:t>
            </a:r>
            <a:r>
              <a:rPr lang="he-IL" dirty="0"/>
              <a:t> היא כמות החומר שיש בגוף (מוצק, נוזל או גז).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b="1" dirty="0"/>
              <a:t>נפח</a:t>
            </a:r>
            <a:r>
              <a:rPr lang="he-IL" dirty="0"/>
              <a:t> הוא המקום שתופס גוף במרחב.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b="1" dirty="0"/>
              <a:t>מסה סגולית </a:t>
            </a:r>
            <a:r>
              <a:rPr lang="he-IL" dirty="0"/>
              <a:t>היא המסה של 1 סמ"ק חומר.      </a:t>
            </a:r>
          </a:p>
          <a:p>
            <a:pPr>
              <a:buNone/>
            </a:pPr>
            <a:r>
              <a:rPr lang="he-IL" dirty="0"/>
              <a:t>                   </a:t>
            </a:r>
            <a:r>
              <a:rPr lang="he-IL" sz="2800" dirty="0"/>
              <a:t>מחשבים  מסה סגולית = נפח : מסה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חוק המנופים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b="1" dirty="0"/>
              <a:t>הכוח המופעל</a:t>
            </a:r>
            <a:r>
              <a:rPr lang="he-IL" dirty="0"/>
              <a:t> </a:t>
            </a:r>
            <a:r>
              <a:rPr lang="en-US" b="1" dirty="0"/>
              <a:t>x</a:t>
            </a:r>
            <a:r>
              <a:rPr lang="he-IL" dirty="0"/>
              <a:t> </a:t>
            </a:r>
            <a:r>
              <a:rPr lang="he-IL" b="1" dirty="0"/>
              <a:t>המרחק שלו מציר הסיבוב = כוח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/>
              <a:t>? </a:t>
            </a:r>
            <a:br>
              <a:rPr lang="he-IL" b="1" dirty="0"/>
            </a:br>
            <a:r>
              <a:rPr lang="he-IL" sz="3100" b="1" dirty="0"/>
              <a:t>ילד שמשקלו 100 ניוטון </a:t>
            </a:r>
            <a:r>
              <a:rPr lang="he-IL" sz="3100" dirty="0"/>
              <a:t>(מסתו 10 ק"ג) </a:t>
            </a:r>
            <a:r>
              <a:rPr lang="he-IL" sz="3100" b="1" dirty="0"/>
              <a:t>יושב על אחד הכיסאות בנדנדה. באיזה מרחק צריך לשבת ילד שמשקלו 200 ניוטון </a:t>
            </a:r>
            <a:r>
              <a:rPr lang="he-IL" sz="3100" dirty="0"/>
              <a:t>(מסתו 20 ק"ג) </a:t>
            </a:r>
            <a:r>
              <a:rPr lang="he-IL" sz="3100" b="1" dirty="0"/>
              <a:t>כדי שהנדנדה תהייה מאוזנת?</a:t>
            </a:r>
            <a:endParaRPr lang="he-IL" sz="31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sz="2000" b="1" dirty="0"/>
              <a:t>     הילד שמשקלו 100 ניוטון צריך לשבת במרחק גדול פי 2 מהילד שמשקלו  200 ניוטון</a:t>
            </a:r>
          </a:p>
        </p:txBody>
      </p:sp>
      <p:pic>
        <p:nvPicPr>
          <p:cNvPr id="4" name="מציין מיקום תוכן 3" descr="imagesCA0I7F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3563500"/>
            <a:ext cx="3240360" cy="201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/>
              <a:t>? </a:t>
            </a:r>
            <a:br>
              <a:rPr lang="he-IL" b="1" dirty="0"/>
            </a:br>
            <a:r>
              <a:rPr lang="he-IL" sz="2700" b="1" dirty="0"/>
              <a:t>אבא של ילד, שמשקלו 700 ניוטון </a:t>
            </a:r>
            <a:r>
              <a:rPr lang="he-IL" sz="2700" dirty="0"/>
              <a:t>(מסתו 70 ק"ג) </a:t>
            </a:r>
            <a:r>
              <a:rPr lang="he-IL" sz="2700" b="1" dirty="0"/>
              <a:t>, יושב על אחד הכיסאות בנדנדה. מה צריך לעשות כדי שהנדנדה תוטה לצד ילד, שמשקלו 350 ניוטון </a:t>
            </a:r>
            <a:r>
              <a:rPr lang="he-IL" sz="2700" dirty="0"/>
              <a:t>(מסתו 35 ק"ג) </a:t>
            </a:r>
            <a:r>
              <a:rPr lang="he-IL" sz="2700" b="1" dirty="0"/>
              <a:t>?</a:t>
            </a:r>
            <a:endParaRPr lang="he-IL" sz="27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sz="2400" b="1" dirty="0"/>
              <a:t>    הילד צריך לשבת במרחק של יותר מפי 2 על מנת שהנדנדה תוטה לצד הילד.</a:t>
            </a:r>
          </a:p>
          <a:p>
            <a:pPr>
              <a:buNone/>
            </a:pPr>
            <a:endParaRPr lang="he-IL" sz="2400" b="1" dirty="0"/>
          </a:p>
          <a:p>
            <a:pPr>
              <a:buNone/>
            </a:pPr>
            <a:endParaRPr lang="he-IL" sz="2400" b="1" dirty="0"/>
          </a:p>
          <a:p>
            <a:pPr>
              <a:buNone/>
            </a:pPr>
            <a:endParaRPr lang="he-IL" sz="2400" b="1" dirty="0"/>
          </a:p>
        </p:txBody>
      </p:sp>
      <p:pic>
        <p:nvPicPr>
          <p:cNvPr id="4" name="מציין מיקום תוכן 3" descr="imagesCA0I7F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3402147"/>
            <a:ext cx="4824759" cy="253351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ביולוגיה – תורת החי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e-IL" sz="5100" b="1" dirty="0"/>
              <a:t>סימני חיים</a:t>
            </a:r>
          </a:p>
          <a:p>
            <a:pPr>
              <a:buNone/>
            </a:pPr>
            <a:endParaRPr lang="he-IL" b="1" dirty="0"/>
          </a:p>
          <a:p>
            <a:pPr>
              <a:buNone/>
            </a:pPr>
            <a:r>
              <a:rPr lang="he-IL" sz="3400" b="1" dirty="0"/>
              <a:t>נשימה - קליטת חמצן ופליטת פחמן דו חמצני</a:t>
            </a:r>
          </a:p>
          <a:p>
            <a:pPr>
              <a:buNone/>
            </a:pPr>
            <a:r>
              <a:rPr lang="he-IL" sz="3400" b="1" dirty="0"/>
              <a:t>הזנה </a:t>
            </a:r>
          </a:p>
          <a:p>
            <a:pPr>
              <a:buNone/>
            </a:pPr>
            <a:r>
              <a:rPr lang="he-IL" sz="3400" b="1" dirty="0"/>
              <a:t>הפקת אנרגיה </a:t>
            </a:r>
          </a:p>
          <a:p>
            <a:pPr>
              <a:buNone/>
            </a:pPr>
            <a:r>
              <a:rPr lang="he-IL" sz="3400" b="1" dirty="0"/>
              <a:t>תגובה לגירויים ותקשורת</a:t>
            </a:r>
          </a:p>
          <a:p>
            <a:pPr>
              <a:buNone/>
            </a:pPr>
            <a:r>
              <a:rPr lang="he-IL" sz="3400" b="1" dirty="0"/>
              <a:t>גדילה והתפתחות</a:t>
            </a:r>
          </a:p>
          <a:p>
            <a:pPr>
              <a:buNone/>
            </a:pPr>
            <a:r>
              <a:rPr lang="he-IL" sz="3400" b="1" dirty="0"/>
              <a:t>רביה</a:t>
            </a:r>
          </a:p>
          <a:p>
            <a:pPr>
              <a:buNone/>
            </a:pPr>
            <a:r>
              <a:rPr lang="he-IL" sz="3400" b="1" dirty="0"/>
              <a:t>תנועה</a:t>
            </a:r>
          </a:p>
          <a:p>
            <a:pPr>
              <a:buNone/>
            </a:pPr>
            <a:r>
              <a:rPr lang="he-IL" sz="3400" b="1" dirty="0"/>
              <a:t>הפרשת חומרי פסולת</a:t>
            </a:r>
          </a:p>
          <a:p>
            <a:pPr>
              <a:buNone/>
            </a:pPr>
            <a:r>
              <a:rPr lang="he-IL" sz="3400" b="1" dirty="0"/>
              <a:t>יכולת הגנה</a:t>
            </a:r>
          </a:p>
          <a:p>
            <a:pPr>
              <a:buNone/>
            </a:pPr>
            <a:r>
              <a:rPr lang="he-IL" sz="3400" b="1" dirty="0"/>
              <a:t>תמותה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התא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e-IL" dirty="0"/>
              <a:t>   </a:t>
            </a:r>
            <a:r>
              <a:rPr lang="he-IL" sz="4000" b="1" dirty="0"/>
              <a:t>יחידת המבנה והפעולה הקטנה ביותר של כל היצורים החיים ומקיימת את כל סימני החיים</a:t>
            </a:r>
          </a:p>
          <a:p>
            <a:pPr algn="ctr">
              <a:buNone/>
            </a:pPr>
            <a:endParaRPr lang="he-IL" sz="4000" b="1" dirty="0"/>
          </a:p>
          <a:p>
            <a:pPr>
              <a:buNone/>
            </a:pPr>
            <a:r>
              <a:rPr lang="he-IL" b="1" dirty="0"/>
              <a:t>     יצורים חיים: בעלי חיים כולל האדם, צמחים   </a:t>
            </a:r>
          </a:p>
          <a:p>
            <a:pPr>
              <a:buNone/>
            </a:pPr>
            <a:r>
              <a:rPr lang="he-IL" b="1" dirty="0"/>
              <a:t>      וחד תאיים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מבנה התא</a:t>
            </a:r>
          </a:p>
        </p:txBody>
      </p:sp>
      <p:pic>
        <p:nvPicPr>
          <p:cNvPr id="4" name="מציין מיקום תוכן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5650" y="2967831"/>
            <a:ext cx="2552700" cy="17907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אברוני התא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e-IL" dirty="0"/>
              <a:t>   לכל התאים </a:t>
            </a:r>
            <a:r>
              <a:rPr lang="he-IL" b="1" dirty="0"/>
              <a:t>קרום תא בררני, </a:t>
            </a:r>
            <a:r>
              <a:rPr lang="he-IL" dirty="0"/>
              <a:t>ש</a:t>
            </a:r>
            <a:r>
              <a:rPr lang="he-IL" b="1" dirty="0"/>
              <a:t>תוחם </a:t>
            </a:r>
            <a:r>
              <a:rPr lang="he-IL" dirty="0"/>
              <a:t>את התא ואחראי על </a:t>
            </a:r>
            <a:r>
              <a:rPr lang="he-IL" b="1" dirty="0"/>
              <a:t>כניסה ויציאה </a:t>
            </a:r>
            <a:r>
              <a:rPr lang="he-IL" dirty="0"/>
              <a:t>של חומרים אל התא ומחוצה לו. </a:t>
            </a:r>
          </a:p>
          <a:p>
            <a:pPr>
              <a:buNone/>
            </a:pPr>
            <a:r>
              <a:rPr lang="he-IL" dirty="0"/>
              <a:t>   בתוך התא </a:t>
            </a:r>
            <a:r>
              <a:rPr lang="he-IL" b="1" dirty="0"/>
              <a:t>גרעין המכיל חומר תורשתי (ד.נ.</a:t>
            </a:r>
            <a:r>
              <a:rPr lang="he-IL" dirty="0"/>
              <a:t>א) ואחראי על כל פעולות התא כמו: התחלקות התא, בניית חלבונים ועוד.</a:t>
            </a:r>
          </a:p>
          <a:p>
            <a:pPr>
              <a:buNone/>
            </a:pPr>
            <a:r>
              <a:rPr lang="he-IL" dirty="0"/>
              <a:t>   בתוך התא אברונים האחראיים על </a:t>
            </a:r>
            <a:r>
              <a:rPr lang="he-IL" b="1" dirty="0"/>
              <a:t>הפקת האנרגיה </a:t>
            </a:r>
            <a:r>
              <a:rPr lang="he-IL" dirty="0"/>
              <a:t>של התא ונקראים </a:t>
            </a:r>
            <a:r>
              <a:rPr lang="he-IL" b="1" dirty="0"/>
              <a:t>מיטוכונדריה.</a:t>
            </a:r>
          </a:p>
          <a:p>
            <a:pPr>
              <a:buNone/>
            </a:pPr>
            <a:r>
              <a:rPr lang="he-IL" dirty="0"/>
              <a:t>   את כל התא ממלא </a:t>
            </a:r>
            <a:r>
              <a:rPr lang="he-IL" b="1" dirty="0"/>
              <a:t>נוזל צמיגי </a:t>
            </a:r>
            <a:r>
              <a:rPr lang="he-IL" dirty="0"/>
              <a:t>הנקרא </a:t>
            </a:r>
            <a:r>
              <a:rPr lang="he-IL" b="1" dirty="0"/>
              <a:t>ציטופלסמה </a:t>
            </a:r>
            <a:r>
              <a:rPr lang="he-IL" dirty="0"/>
              <a:t>(נוזל התא)</a:t>
            </a:r>
          </a:p>
          <a:p>
            <a:pPr>
              <a:buNone/>
            </a:pPr>
            <a:r>
              <a:rPr lang="he-IL" b="1" dirty="0"/>
              <a:t>  ריבוזומים </a:t>
            </a:r>
            <a:r>
              <a:rPr lang="he-IL" dirty="0"/>
              <a:t>- גופיפים שתפקידם סינתזה של חלבונים.</a:t>
            </a:r>
          </a:p>
          <a:p>
            <a:pPr>
              <a:buNone/>
            </a:pPr>
            <a:r>
              <a:rPr lang="he-IL" dirty="0"/>
              <a:t>  </a:t>
            </a:r>
            <a:r>
              <a:rPr lang="he-IL" b="1" dirty="0"/>
              <a:t>רשת </a:t>
            </a:r>
            <a:r>
              <a:rPr lang="he-IL" b="1" dirty="0" err="1"/>
              <a:t>אנדופלסמית</a:t>
            </a:r>
            <a:r>
              <a:rPr lang="he-IL" b="1" dirty="0"/>
              <a:t> </a:t>
            </a:r>
            <a:r>
              <a:rPr lang="he-IL" dirty="0"/>
              <a:t>- שלד התא. מייצב את התא.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he-IL" b="1" dirty="0"/>
              <a:t>מה בין תא בעל חיים לתא צמחי?</a:t>
            </a:r>
          </a:p>
        </p:txBody>
      </p:sp>
      <p:pic>
        <p:nvPicPr>
          <p:cNvPr id="1026" name="Picture 2" descr="C:\זהבית\1.00_png_sr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17925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/>
          <a:lstStyle/>
          <a:p>
            <a:r>
              <a:rPr lang="he-IL" b="1" dirty="0"/>
              <a:t>שלושה אברונים נוספים בתא הצמחי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כלורופלסט- </a:t>
            </a:r>
            <a:r>
              <a:rPr lang="he-IL" dirty="0"/>
              <a:t>אברונים המכילים כלורופיל, הקולט את אנרגית האור ובו מתבצע תהליך הפוטוסינתזה בו נוצרים סוכרים ממים ומפחמן דו חמצני בעזרת אנרגית האור.</a:t>
            </a:r>
          </a:p>
          <a:p>
            <a:pPr>
              <a:buNone/>
            </a:pPr>
            <a:r>
              <a:rPr lang="he-IL" dirty="0"/>
              <a:t>  </a:t>
            </a:r>
            <a:r>
              <a:rPr lang="he-IL" b="1" dirty="0"/>
              <a:t>דופן התא – </a:t>
            </a:r>
            <a:r>
              <a:rPr lang="he-IL" dirty="0"/>
              <a:t>שכבה חיצונית המגנה על תוך התא. דופן התא עשוי תאית והוא לא בררני.</a:t>
            </a:r>
          </a:p>
          <a:p>
            <a:pPr>
              <a:buNone/>
            </a:pPr>
            <a:r>
              <a:rPr lang="he-IL" b="1" dirty="0"/>
              <a:t>  </a:t>
            </a:r>
            <a:r>
              <a:rPr lang="he-IL" b="1" dirty="0" err="1"/>
              <a:t>חלולית</a:t>
            </a:r>
            <a:r>
              <a:rPr lang="he-IL" b="1" dirty="0"/>
              <a:t> – </a:t>
            </a:r>
            <a:r>
              <a:rPr lang="he-IL" dirty="0"/>
              <a:t>אברון שתפקידו ריכוז מים ומומסים בתא.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התאמה בין מבנה לתפקיד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ביצורים חיים הקיימים בעולמנו קיימת התאמה בין מבנה </a:t>
            </a:r>
            <a:r>
              <a:rPr lang="he-IL" b="1" dirty="0" err="1"/>
              <a:t>פזיולוגי</a:t>
            </a:r>
            <a:r>
              <a:rPr lang="he-IL" b="1" dirty="0"/>
              <a:t> והתנהגותי של היצור החי לסביבתו לצורך הישרדותו.</a:t>
            </a:r>
          </a:p>
          <a:p>
            <a:pPr>
              <a:buNone/>
            </a:pPr>
            <a:r>
              <a:rPr lang="he-IL" b="1" dirty="0"/>
              <a:t>   בחוסר התאמה עלולות אוכלוסיות שלמות להיכחד</a:t>
            </a:r>
            <a:r>
              <a:rPr lang="he-IL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645024"/>
            <a:ext cx="3348017" cy="2497063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16224"/>
          </a:xfrm>
        </p:spPr>
        <p:txBody>
          <a:bodyPr>
            <a:normAutofit fontScale="90000"/>
          </a:bodyPr>
          <a:lstStyle/>
          <a:p>
            <a:br>
              <a:rPr lang="he-IL" dirty="0"/>
            </a:br>
            <a:br>
              <a:rPr lang="he-IL" dirty="0"/>
            </a:br>
            <a:br>
              <a:rPr lang="he-IL" dirty="0"/>
            </a:br>
            <a:br>
              <a:rPr lang="he-IL" dirty="0"/>
            </a:br>
            <a:br>
              <a:rPr lang="he-IL" dirty="0"/>
            </a:br>
            <a:br>
              <a:rPr lang="he-IL" dirty="0"/>
            </a:br>
            <a:r>
              <a:rPr lang="he-IL" b="1" dirty="0"/>
              <a:t>ציפה או שקיעה או רחיפה של גופים בנוזל תלויה במסה הסגולית שלהם</a:t>
            </a:r>
            <a:br>
              <a:rPr lang="he-IL" dirty="0"/>
            </a:br>
            <a:br>
              <a:rPr lang="he-IL" dirty="0"/>
            </a:br>
            <a:br>
              <a:rPr lang="he-IL" dirty="0"/>
            </a:br>
            <a:r>
              <a:rPr lang="he-IL" sz="1800" b="1" dirty="0"/>
              <a:t>   המסה הסגולית של האדם קטנה מהמסה הסגולית של המים               המסה הסגולית של הביצה גדולה מהמסה           </a:t>
            </a:r>
            <a:br>
              <a:rPr lang="he-IL" sz="1800" b="1" dirty="0"/>
            </a:br>
            <a:r>
              <a:rPr lang="he-IL" sz="1800" b="1" dirty="0"/>
              <a:t>                                                                                               הסגולית  של המים</a:t>
            </a:r>
            <a:br>
              <a:rPr lang="he-IL" sz="1800" b="1" dirty="0"/>
            </a:br>
            <a:r>
              <a:rPr lang="he-IL" sz="1800" b="1" dirty="0"/>
              <a:t>                                                                                                                                    </a:t>
            </a:r>
            <a:br>
              <a:rPr lang="he-IL" sz="1600" dirty="0"/>
            </a:br>
            <a:r>
              <a:rPr lang="he-IL" sz="1600" dirty="0"/>
              <a:t>                                                                                                             </a:t>
            </a:r>
            <a:br>
              <a:rPr lang="he-IL" dirty="0"/>
            </a:br>
            <a:r>
              <a:rPr lang="he-IL" dirty="0"/>
              <a:t>       </a:t>
            </a:r>
            <a:br>
              <a:rPr lang="he-IL" dirty="0"/>
            </a:b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pic>
        <p:nvPicPr>
          <p:cNvPr id="4" name="מציין מיקום תוכן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4149080"/>
            <a:ext cx="2746226" cy="2025904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מהי מערכת 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</a:t>
            </a:r>
          </a:p>
          <a:p>
            <a:pPr>
              <a:buNone/>
            </a:pPr>
            <a:r>
              <a:rPr lang="he-IL" b="1" dirty="0"/>
              <a:t>   מערכת</a:t>
            </a:r>
            <a:r>
              <a:rPr lang="he-IL" dirty="0"/>
              <a:t> היא אוסף של מרכיבים, מוחשיים או מופשטים, הקשורים ביניהם ומתפקדים יחד למען מטרה משותפת.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מערכות בגוף האדם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e-IL" b="1" dirty="0"/>
              <a:t>מערכת הכסות </a:t>
            </a:r>
            <a:r>
              <a:rPr lang="he-IL" dirty="0"/>
              <a:t>–העור</a:t>
            </a:r>
          </a:p>
          <a:p>
            <a:pPr>
              <a:buNone/>
            </a:pPr>
            <a:r>
              <a:rPr lang="he-IL" b="1" dirty="0"/>
              <a:t>מערכת התנועה </a:t>
            </a:r>
            <a:r>
              <a:rPr lang="he-IL" dirty="0"/>
              <a:t>– שלד ושרירים</a:t>
            </a:r>
          </a:p>
          <a:p>
            <a:pPr>
              <a:buNone/>
            </a:pPr>
            <a:r>
              <a:rPr lang="he-IL" b="1" dirty="0"/>
              <a:t>מערכת הנשימה </a:t>
            </a:r>
            <a:r>
              <a:rPr lang="he-IL" dirty="0"/>
              <a:t>– אף ופה, קנה נשימה,סמפונות </a:t>
            </a:r>
          </a:p>
          <a:p>
            <a:pPr>
              <a:buNone/>
            </a:pPr>
            <a:r>
              <a:rPr lang="he-IL" dirty="0"/>
              <a:t>                             וריאות </a:t>
            </a:r>
          </a:p>
          <a:p>
            <a:pPr>
              <a:buNone/>
            </a:pPr>
            <a:r>
              <a:rPr lang="he-IL" b="1" dirty="0"/>
              <a:t>מערכת ההובלה </a:t>
            </a:r>
            <a:r>
              <a:rPr lang="he-IL" dirty="0"/>
              <a:t>– לב וכלי דם</a:t>
            </a:r>
          </a:p>
          <a:p>
            <a:pPr>
              <a:buNone/>
            </a:pPr>
            <a:r>
              <a:rPr lang="he-IL" b="1" dirty="0"/>
              <a:t>מערכת העיכול </a:t>
            </a:r>
            <a:r>
              <a:rPr lang="he-IL" dirty="0"/>
              <a:t>– פירוק המזון וספיגתו לדם</a:t>
            </a:r>
          </a:p>
          <a:p>
            <a:pPr>
              <a:buNone/>
            </a:pPr>
            <a:r>
              <a:rPr lang="he-IL" b="1" dirty="0"/>
              <a:t>מערכת הרבייה</a:t>
            </a:r>
          </a:p>
          <a:p>
            <a:pPr>
              <a:buNone/>
            </a:pPr>
            <a:r>
              <a:rPr lang="he-IL" b="1" dirty="0"/>
              <a:t>מערכת ההפרשה </a:t>
            </a:r>
            <a:r>
              <a:rPr lang="he-IL" dirty="0"/>
              <a:t>–כליות ושלפוחית השתן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מערכת ההובלה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תפקיד מערכת ההובלה: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b="1" dirty="0"/>
              <a:t>להוביל חמצן וחומרי מזון </a:t>
            </a:r>
            <a:r>
              <a:rPr lang="he-IL" dirty="0"/>
              <a:t>לכל תאי הגוף.</a:t>
            </a:r>
          </a:p>
          <a:p>
            <a:pPr>
              <a:buNone/>
            </a:pPr>
            <a:r>
              <a:rPr lang="he-IL" b="1" dirty="0"/>
              <a:t>להעביר פסולת </a:t>
            </a:r>
            <a:r>
              <a:rPr lang="he-IL" dirty="0"/>
              <a:t>מהגוף למערכת ההפרשה.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מבנה הלב</a:t>
            </a:r>
          </a:p>
        </p:txBody>
      </p:sp>
      <p:pic>
        <p:nvPicPr>
          <p:cNvPr id="4" name="מציין מיקום תוכן 3" descr="1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1208" y="2729548"/>
            <a:ext cx="2381583" cy="2267267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מבנה הלב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dirty="0"/>
              <a:t>הלב בנוי מארבעה חללים: </a:t>
            </a:r>
          </a:p>
          <a:p>
            <a:pPr>
              <a:buNone/>
            </a:pPr>
            <a:r>
              <a:rPr lang="he-IL" sz="4400" b="1" dirty="0"/>
              <a:t>עליה ימנית וחדר ימני</a:t>
            </a:r>
          </a:p>
          <a:p>
            <a:pPr>
              <a:buNone/>
            </a:pPr>
            <a:r>
              <a:rPr lang="he-IL" sz="4400" b="1" dirty="0"/>
              <a:t>עליה שמאלית וחדר שמאלי</a:t>
            </a:r>
          </a:p>
          <a:p>
            <a:pPr>
              <a:buNone/>
            </a:pPr>
            <a:endParaRPr lang="he-IL" b="1" dirty="0"/>
          </a:p>
          <a:p>
            <a:pPr>
              <a:buNone/>
            </a:pPr>
            <a:r>
              <a:rPr lang="he-IL" dirty="0"/>
              <a:t>כלי דם: </a:t>
            </a:r>
          </a:p>
          <a:p>
            <a:pPr>
              <a:buNone/>
            </a:pPr>
            <a:r>
              <a:rPr lang="he-IL" sz="4400" b="1" dirty="0"/>
              <a:t>ורידים , עורקים ונימים</a:t>
            </a:r>
          </a:p>
          <a:p>
            <a:pPr>
              <a:buNone/>
            </a:pPr>
            <a:endParaRPr lang="he-IL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עורקים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e-IL" b="1" dirty="0"/>
              <a:t>כלי דם שיוצאים  </a:t>
            </a:r>
            <a:r>
              <a:rPr lang="he-IL" b="1" i="1" u="sng" dirty="0"/>
              <a:t>מחדרי הלב </a:t>
            </a:r>
            <a:r>
              <a:rPr lang="he-IL" b="1" dirty="0"/>
              <a:t>אל כיוון אברי הגוף. 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sz="2800" dirty="0"/>
              <a:t>   </a:t>
            </a:r>
            <a:r>
              <a:rPr lang="he-IL" sz="2800" b="1" dirty="0"/>
              <a:t>במחזור הדם הגדול </a:t>
            </a:r>
            <a:r>
              <a:rPr lang="he-IL" sz="2800" dirty="0"/>
              <a:t>יוצא דם עשיר בחמצן דרך אבי העורקים לכל חלקי הגוף על מנת לספק לתאי הגוף חמצן להפקת אנרגיה, </a:t>
            </a:r>
            <a:r>
              <a:rPr lang="he-IL" sz="2800" b="1" dirty="0"/>
              <a:t>ובמחזור הדם הקטן </a:t>
            </a:r>
            <a:r>
              <a:rPr lang="he-IL" sz="2800" dirty="0"/>
              <a:t>יוצא עורק </a:t>
            </a:r>
            <a:r>
              <a:rPr lang="he-IL" sz="2400" dirty="0"/>
              <a:t>(</a:t>
            </a:r>
            <a:r>
              <a:rPr lang="he-IL" sz="2400" dirty="0" err="1"/>
              <a:t>עורק</a:t>
            </a:r>
            <a:r>
              <a:rPr lang="he-IL" sz="2400" dirty="0"/>
              <a:t> הריאה)</a:t>
            </a:r>
            <a:r>
              <a:rPr lang="he-IL" sz="2800" dirty="0"/>
              <a:t> מחדר ימין עם דם עשיר בפחמן דו חמצני אל הריאה על מנת לסלק את הפסולת פחמן דו חמצני שנוצרה בתאים בהפקת האנרגיה. </a:t>
            </a:r>
          </a:p>
          <a:p>
            <a:pPr>
              <a:buNone/>
            </a:pPr>
            <a:endParaRPr lang="he-IL" sz="2800" dirty="0"/>
          </a:p>
          <a:p>
            <a:pPr>
              <a:buNone/>
            </a:pPr>
            <a:r>
              <a:rPr lang="he-IL" sz="2800" dirty="0"/>
              <a:t>    התאמה בין מבנה לתפקיד: </a:t>
            </a:r>
          </a:p>
          <a:p>
            <a:pPr>
              <a:buNone/>
            </a:pPr>
            <a:r>
              <a:rPr lang="he-IL" sz="2800" b="1" dirty="0"/>
              <a:t>    דפנות העורק עבות כי הוא אמור בלחץ הגבוה של הדם  היוצא מן הלב. כנ"ל לגבי הדופן של החדר השמאלי, שמזרים את הדם בלחץ גבוה.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ורידים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e-IL" b="1" dirty="0"/>
              <a:t>   כלי דם שמובילים דם אל תוך הלב. </a:t>
            </a:r>
          </a:p>
          <a:p>
            <a:pPr algn="ctr">
              <a:buNone/>
            </a:pPr>
            <a:r>
              <a:rPr lang="he-IL" b="1" dirty="0"/>
              <a:t>הורידים מחוברים ונכנסים לעליות.</a:t>
            </a:r>
          </a:p>
          <a:p>
            <a:pPr>
              <a:buNone/>
            </a:pPr>
            <a:r>
              <a:rPr lang="he-IL" b="1" dirty="0"/>
              <a:t>   </a:t>
            </a:r>
            <a:r>
              <a:rPr lang="he-IL" sz="2600" b="1" dirty="0"/>
              <a:t>במחזור הדם הגדול </a:t>
            </a:r>
            <a:r>
              <a:rPr lang="he-IL" sz="2600" dirty="0"/>
              <a:t>אוספים הורידים כמות גדולה של פחמן דו חמצני וחוזרים לעליה ימנית. </a:t>
            </a:r>
            <a:r>
              <a:rPr lang="he-IL" sz="2600" b="1" dirty="0"/>
              <a:t>במחזור  הדם הקטן        </a:t>
            </a:r>
            <a:r>
              <a:rPr lang="he-IL" sz="2600" dirty="0"/>
              <a:t>יוצא וריד (</a:t>
            </a:r>
            <a:r>
              <a:rPr lang="he-IL" sz="2600" dirty="0" err="1"/>
              <a:t>וריד</a:t>
            </a:r>
            <a:r>
              <a:rPr lang="he-IL" sz="2600" dirty="0"/>
              <a:t> הריאה), כשהוא עשיר בחמצן ומגיע לעליה שמאלית.</a:t>
            </a:r>
          </a:p>
          <a:p>
            <a:pPr>
              <a:buNone/>
            </a:pPr>
            <a:endParaRPr lang="he-IL" sz="2600" dirty="0"/>
          </a:p>
          <a:p>
            <a:pPr>
              <a:buNone/>
            </a:pPr>
            <a:r>
              <a:rPr lang="he-IL" sz="2600" b="1" dirty="0"/>
              <a:t>       דפנות הוריד דקות יחסית וגמישות.</a:t>
            </a:r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נימים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e-IL" b="1" dirty="0"/>
              <a:t>  כלי הדם הקטנים ביותר במחזור הדם.</a:t>
            </a:r>
          </a:p>
          <a:p>
            <a:pPr>
              <a:buNone/>
            </a:pPr>
            <a:r>
              <a:rPr lang="he-IL" dirty="0"/>
              <a:t>   הדם העשיר בחמצן מגיע מהעורק לעורקים קטנים יותר ואח"כ לנימים. שם מתבצע חילוף הגזים. חמצן נכנס לתאים ופחמן דו חמצני יוצא התאים. משם הוא זורם לורידים אל העלייה ימנית שבלב.</a:t>
            </a:r>
          </a:p>
        </p:txBody>
      </p:sp>
      <p:pic>
        <p:nvPicPr>
          <p:cNvPr id="4" name="תמונה 3" descr="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653136"/>
            <a:ext cx="3312368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נימים</a:t>
            </a:r>
          </a:p>
        </p:txBody>
      </p:sp>
      <p:pic>
        <p:nvPicPr>
          <p:cNvPr id="4" name="מציין מיקום תוכן 3" descr="נימים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הרכב הדם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 </a:t>
            </a:r>
          </a:p>
          <a:p>
            <a:pPr>
              <a:buNone/>
            </a:pPr>
            <a:r>
              <a:rPr lang="he-IL" b="1" dirty="0"/>
              <a:t>   הדם מורכב מפלסמה ותאי דם.</a:t>
            </a:r>
          </a:p>
          <a:p>
            <a:pPr>
              <a:buNone/>
            </a:pPr>
            <a:r>
              <a:rPr lang="he-IL" dirty="0"/>
              <a:t>   </a:t>
            </a:r>
          </a:p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הפלסמה</a:t>
            </a:r>
            <a:r>
              <a:rPr lang="he-IL" dirty="0"/>
              <a:t> מורכבת ממים וחומרים מומסים כמו: חלבונים, פחמימות, מלחים, שומנים, הורמונים ועוד.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מוצר טכנולוגי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הוא דבר מוחשי, מעשי ידי האדם, שנותן מענה לצורך אנושי כלשהו ומרחיב את יכולתו.</a:t>
            </a:r>
          </a:p>
          <a:p>
            <a:pPr>
              <a:buNone/>
            </a:pPr>
            <a:r>
              <a:rPr lang="he-IL" dirty="0"/>
              <a:t>   אנו בוחרים לייצר את המוצרים לפי תכונות החומרים.     </a:t>
            </a:r>
          </a:p>
          <a:p>
            <a:pPr>
              <a:buNone/>
            </a:pPr>
            <a:r>
              <a:rPr lang="he-IL" sz="2800" dirty="0"/>
              <a:t>    למשל: </a:t>
            </a:r>
            <a:r>
              <a:rPr lang="he-IL" sz="2000" dirty="0"/>
              <a:t>סיר חייב להיות עשוי מחומר מוליך חום טוב על מנת שהמזון יתבשל  </a:t>
            </a:r>
          </a:p>
          <a:p>
            <a:pPr>
              <a:buNone/>
            </a:pPr>
            <a:r>
              <a:rPr lang="he-IL" sz="2000" dirty="0"/>
              <a:t>                   מהר.</a:t>
            </a:r>
          </a:p>
          <a:p>
            <a:pPr>
              <a:buNone/>
            </a:pPr>
            <a:r>
              <a:rPr lang="he-IL" sz="2000" dirty="0"/>
              <a:t>                   נייצר חלונות מזכוכית שקופה כדי שאור יחדור  ונוכל לראות דרכם.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225696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he-IL" b="1" dirty="0"/>
              <a:t>התאים בדם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e-IL" b="1" dirty="0"/>
              <a:t>    </a:t>
            </a:r>
            <a:endParaRPr lang="he-IL" sz="4000" dirty="0"/>
          </a:p>
          <a:p>
            <a:pPr>
              <a:buNone/>
            </a:pPr>
            <a:r>
              <a:rPr lang="he-IL" b="1" dirty="0"/>
              <a:t>    </a:t>
            </a:r>
          </a:p>
          <a:p>
            <a:pPr>
              <a:buNone/>
            </a:pPr>
            <a:endParaRPr lang="he-IL" b="1" dirty="0"/>
          </a:p>
          <a:p>
            <a:pPr>
              <a:buNone/>
            </a:pPr>
            <a:r>
              <a:rPr lang="he-IL" b="1" dirty="0"/>
              <a:t> תאי דם אדומים – </a:t>
            </a:r>
            <a:r>
              <a:rPr lang="he-IL" dirty="0"/>
              <a:t>נוצרים במח העצם. בנויה מהמולקולה המוגלובין, המכילה גם יון ברזל. צבעו האדום של הדם נובע  מצבע תאי הדם האדומים. 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   </a:t>
            </a:r>
            <a:r>
              <a:rPr lang="he-IL" b="1" dirty="0"/>
              <a:t>התאמה לתפקיד: </a:t>
            </a:r>
          </a:p>
          <a:p>
            <a:pPr>
              <a:buNone/>
            </a:pPr>
            <a:endParaRPr lang="he-IL" b="1" dirty="0"/>
          </a:p>
          <a:p>
            <a:pPr marL="514350" indent="-514350">
              <a:buAutoNum type="arabicPeriod"/>
            </a:pPr>
            <a:r>
              <a:rPr lang="he-IL" dirty="0"/>
              <a:t>צורת דסקית שטוחה המאפשרת הגדלת שטח פנים  וקליטה טובה יותר של חמצן. </a:t>
            </a:r>
          </a:p>
          <a:p>
            <a:pPr marL="514350" indent="-514350">
              <a:buAutoNum type="arabicPeriod"/>
            </a:pPr>
            <a:r>
              <a:rPr lang="he-IL" dirty="0"/>
              <a:t>צורה קעורה המאפשרת את שינוי צורתם וגמישות (נמעכים, מסוגלים להתקפל) ומעבר בתוך נימי דם שקוטרם קטן משלהם.</a:t>
            </a:r>
          </a:p>
          <a:p>
            <a:pPr marL="514350" indent="-514350">
              <a:buNone/>
            </a:pPr>
            <a:endParaRPr lang="he-IL" dirty="0"/>
          </a:p>
          <a:p>
            <a:pPr>
              <a:buNone/>
            </a:pPr>
            <a:r>
              <a:rPr lang="he-IL" b="1" dirty="0"/>
              <a:t>   </a:t>
            </a: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b="1" dirty="0"/>
              <a:t>  </a:t>
            </a:r>
            <a:endParaRPr lang="he-IL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תאי דם לבנים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b="1" dirty="0"/>
              <a:t>"החיילים של הגוף"</a:t>
            </a:r>
          </a:p>
          <a:p>
            <a:pPr>
              <a:buNone/>
            </a:pPr>
            <a:r>
              <a:rPr lang="he-IL" b="1" dirty="0"/>
              <a:t>תאים הנלחמים בגורמי מחלה.</a:t>
            </a:r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2448272" cy="27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52936"/>
            <a:ext cx="2664296" cy="277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טסיות הדם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</a:t>
            </a:r>
            <a:r>
              <a:rPr lang="he-IL" b="1" dirty="0"/>
              <a:t>שברי תאים האחראים על קרישה בזמן חבלה בכלי הדם.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e-IL" sz="2200" dirty="0"/>
              <a:t>מימין לשמאל:</a:t>
            </a:r>
            <a:br>
              <a:rPr lang="he-IL" sz="2200" dirty="0"/>
            </a:br>
            <a:r>
              <a:rPr lang="he-IL" dirty="0"/>
              <a:t>תא דם לבן, </a:t>
            </a:r>
            <a:r>
              <a:rPr lang="he-IL" b="1" dirty="0"/>
              <a:t>טסית דם</a:t>
            </a:r>
            <a:r>
              <a:rPr lang="he-IL" dirty="0"/>
              <a:t> ותא דם אדום.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>
              <a:buNone/>
            </a:pPr>
            <a:endParaRPr lang="he-IL" dirty="0"/>
          </a:p>
        </p:txBody>
      </p:sp>
      <p:pic>
        <p:nvPicPr>
          <p:cNvPr id="4" name="מציין מיקום תוכן 3" descr="4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5477017" cy="3578317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מערכת הנשימה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</a:t>
            </a:r>
          </a:p>
          <a:p>
            <a:pPr>
              <a:buNone/>
            </a:pPr>
            <a:r>
              <a:rPr lang="he-IL" dirty="0"/>
              <a:t>   דרכה נקלט אוויר עשיר בחמצן אל הגוף בתהליך שנקרא </a:t>
            </a:r>
            <a:r>
              <a:rPr lang="he-IL" b="1" dirty="0"/>
              <a:t>שאיפה</a:t>
            </a:r>
            <a:r>
              <a:rPr lang="he-IL" dirty="0"/>
              <a:t> ונפלט אוויר עשיר בפחמן דו חמצני מהגוף החוצה בתהליך שנקרא </a:t>
            </a:r>
            <a:r>
              <a:rPr lang="he-IL" b="1" dirty="0"/>
              <a:t>נשיפה.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מערכת הנשימה - תמונה</a:t>
            </a:r>
          </a:p>
        </p:txBody>
      </p:sp>
      <p:pic>
        <p:nvPicPr>
          <p:cNvPr id="4" name="מציין מיקום תוכן 3" descr="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988840"/>
            <a:ext cx="3716238" cy="3354062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התאמה לתפקיד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 שטח הפנים של הריאות מוגדל על ידי חלוקה לנאדית רבות. מבנה מאפשר קליטה גדולה יותר  של חמצן</a:t>
            </a:r>
          </a:p>
        </p:txBody>
      </p:sp>
      <p:pic>
        <p:nvPicPr>
          <p:cNvPr id="4" name="תמונה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708920"/>
            <a:ext cx="3384376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מים חומר לחיים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he-IL" sz="9800" b="1" dirty="0"/>
              <a:t>המים מהווים כ-50% מגופם של היצורים.</a:t>
            </a:r>
          </a:p>
          <a:p>
            <a:pPr>
              <a:buNone/>
            </a:pPr>
            <a:endParaRPr lang="he-IL" sz="8000" dirty="0"/>
          </a:p>
          <a:p>
            <a:pPr>
              <a:buNone/>
            </a:pPr>
            <a:endParaRPr lang="he-IL" sz="8000" dirty="0"/>
          </a:p>
          <a:p>
            <a:pPr>
              <a:buNone/>
            </a:pPr>
            <a:r>
              <a:rPr lang="he-IL" sz="8000" b="1" dirty="0"/>
              <a:t>     צפרדע -78%                       עלי כרוב -91%</a:t>
            </a:r>
            <a:endParaRPr lang="en-US" sz="8000" dirty="0"/>
          </a:p>
          <a:p>
            <a:pPr>
              <a:buNone/>
            </a:pPr>
            <a:r>
              <a:rPr lang="he-IL" sz="8000" b="1" dirty="0"/>
              <a:t>     חיפושית- 48%                    זרע חמנייה – 10%</a:t>
            </a:r>
            <a:endParaRPr lang="en-US" sz="8000" dirty="0"/>
          </a:p>
          <a:p>
            <a:pPr>
              <a:buNone/>
            </a:pPr>
            <a:r>
              <a:rPr lang="he-IL" sz="8000" b="1" dirty="0"/>
              <a:t>     תנין – 70%                          שורש גזר – 87%</a:t>
            </a:r>
            <a:endParaRPr lang="en-US" sz="8000" dirty="0"/>
          </a:p>
          <a:p>
            <a:pPr>
              <a:buNone/>
            </a:pPr>
            <a:r>
              <a:rPr lang="he-IL" sz="8000" b="1" dirty="0"/>
              <a:t>     עכבר -65%                         עלי חסה – 95%</a:t>
            </a:r>
            <a:endParaRPr lang="en-US" sz="8000" dirty="0"/>
          </a:p>
          <a:p>
            <a:pPr>
              <a:buNone/>
            </a:pPr>
            <a:r>
              <a:rPr lang="he-IL" sz="8000" b="1" dirty="0"/>
              <a:t>     שלשול – 80%                     פרי אבוקדו – 75%</a:t>
            </a:r>
            <a:endParaRPr lang="en-US" sz="8000" dirty="0"/>
          </a:p>
          <a:p>
            <a:pPr>
              <a:buNone/>
            </a:pPr>
            <a:r>
              <a:rPr lang="he-IL" sz="8000" b="1" dirty="0"/>
              <a:t>     דג -67%                             אבטיח – 93%</a:t>
            </a:r>
            <a:endParaRPr lang="en-US" sz="8000" dirty="0"/>
          </a:p>
          <a:p>
            <a:pPr>
              <a:buNone/>
            </a:pPr>
            <a:r>
              <a:rPr lang="he-IL" sz="8000" b="1" dirty="0"/>
              <a:t>     אדם -70%                          זרע דלעת – 10%</a:t>
            </a:r>
            <a:endParaRPr lang="en-US" sz="8000" dirty="0"/>
          </a:p>
          <a:p>
            <a:pPr>
              <a:buNone/>
            </a:pPr>
            <a:r>
              <a:rPr lang="he-IL" sz="8000" b="1" dirty="0"/>
              <a:t>     מדוזה -97%                        תאנה -98%  </a:t>
            </a:r>
            <a:endParaRPr lang="en-US" sz="8000" dirty="0"/>
          </a:p>
          <a:p>
            <a:endParaRPr lang="en-US" sz="8000" dirty="0"/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תכונות המים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e-IL" dirty="0"/>
              <a:t>  </a:t>
            </a:r>
            <a:r>
              <a:rPr lang="he-IL" b="1" dirty="0"/>
              <a:t>הממס הטוב ביותר – </a:t>
            </a:r>
            <a:r>
              <a:rPr lang="he-IL" dirty="0"/>
              <a:t>ממס </a:t>
            </a:r>
            <a:r>
              <a:rPr lang="he-IL" dirty="0" err="1"/>
              <a:t>אוניברסלי</a:t>
            </a:r>
            <a:endParaRPr lang="he-IL" dirty="0"/>
          </a:p>
          <a:p>
            <a:pPr>
              <a:buNone/>
            </a:pPr>
            <a:r>
              <a:rPr lang="he-IL" dirty="0"/>
              <a:t>  </a:t>
            </a:r>
            <a:r>
              <a:rPr lang="he-IL" b="1" dirty="0"/>
              <a:t>למים יכולת זרימה – </a:t>
            </a:r>
            <a:r>
              <a:rPr lang="he-IL" dirty="0"/>
              <a:t>הם נמצאים במערכת ההובלה של היצורים החיים ומובילים חומרים אל התאים ומן התאים. </a:t>
            </a:r>
          </a:p>
          <a:p>
            <a:pPr>
              <a:buNone/>
            </a:pPr>
            <a:r>
              <a:rPr lang="he-IL" b="1" dirty="0"/>
              <a:t>   המים מובילים, למשל: המים מובילים </a:t>
            </a:r>
            <a:r>
              <a:rPr lang="he-IL" dirty="0"/>
              <a:t>חומרי פסולת מהדם אל הכליות ומשם אל מחוץ לגוף.</a:t>
            </a:r>
          </a:p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המים מצננים – </a:t>
            </a:r>
            <a:r>
              <a:rPr lang="he-IL" dirty="0"/>
              <a:t>הזיעה המופרשת מן הגוף מתאדה מחום הגוף וכתוצאה מכך הגוף מאבד חום ומתקרר.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מאזן מים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b="1" dirty="0"/>
              <a:t>מאזן המים ביצורים חיים חייב להיות קבוע </a:t>
            </a:r>
            <a:r>
              <a:rPr lang="he-IL" sz="2000" dirty="0"/>
              <a:t>(עם סטיות קלות). </a:t>
            </a:r>
            <a:r>
              <a:rPr lang="he-IL" sz="2800" dirty="0"/>
              <a:t>מצב זה נקראה הומיאוסטזיס</a:t>
            </a:r>
            <a:r>
              <a:rPr lang="he-IL" sz="2000" dirty="0"/>
              <a:t>.</a:t>
            </a:r>
          </a:p>
          <a:p>
            <a:pPr>
              <a:buNone/>
            </a:pPr>
            <a:endParaRPr lang="he-IL" sz="2000" dirty="0"/>
          </a:p>
          <a:p>
            <a:pPr>
              <a:buNone/>
            </a:pPr>
            <a:r>
              <a:rPr lang="he-IL" sz="2400" b="1" dirty="0"/>
              <a:t>מאזן המים הוא כמות המים הנקלטת ביצור חי לעומת כמות המים הנפלטת.</a:t>
            </a:r>
          </a:p>
          <a:p>
            <a:pPr>
              <a:buNone/>
            </a:pPr>
            <a:endParaRPr lang="he-IL" sz="2000" dirty="0"/>
          </a:p>
          <a:p>
            <a:pPr>
              <a:buNone/>
            </a:pPr>
            <a:r>
              <a:rPr lang="he-IL" sz="2000" b="1" dirty="0"/>
              <a:t>מאזן מים תקין </a:t>
            </a:r>
            <a:r>
              <a:rPr lang="he-IL" sz="2000" dirty="0"/>
              <a:t>הוא מצב בו כמות המים הנקלטת </a:t>
            </a:r>
            <a:r>
              <a:rPr lang="he-IL" sz="2000" b="1" u="sng" dirty="0"/>
              <a:t>שווה</a:t>
            </a:r>
            <a:r>
              <a:rPr lang="he-IL" sz="2000" b="1" dirty="0"/>
              <a:t> </a:t>
            </a:r>
            <a:r>
              <a:rPr lang="he-IL" sz="2000" dirty="0"/>
              <a:t>לכמות המים הנפלטת</a:t>
            </a:r>
          </a:p>
          <a:p>
            <a:pPr>
              <a:buNone/>
            </a:pPr>
            <a:r>
              <a:rPr lang="he-IL" sz="2000" b="1" dirty="0"/>
              <a:t>מאזן מים חיוב </a:t>
            </a:r>
            <a:r>
              <a:rPr lang="he-IL" sz="2000" dirty="0"/>
              <a:t>הוא מצב בו כמות המים הנקלטת </a:t>
            </a:r>
            <a:r>
              <a:rPr lang="he-IL" sz="2000" b="1" u="sng" dirty="0"/>
              <a:t>גדולה </a:t>
            </a:r>
            <a:r>
              <a:rPr lang="he-IL" sz="2000" dirty="0"/>
              <a:t>מכמות המים הנפלטת</a:t>
            </a:r>
          </a:p>
          <a:p>
            <a:pPr>
              <a:buNone/>
            </a:pPr>
            <a:r>
              <a:rPr lang="he-IL" sz="2000" b="1" dirty="0"/>
              <a:t>מאזן מים שלילי </a:t>
            </a:r>
            <a:r>
              <a:rPr lang="he-IL" sz="2000" dirty="0"/>
              <a:t>הוא מצב בו כמות המים הנקלטת</a:t>
            </a:r>
            <a:r>
              <a:rPr lang="he-IL" sz="2000" b="1" u="sng" dirty="0"/>
              <a:t> קטנה </a:t>
            </a:r>
            <a:r>
              <a:rPr lang="he-IL" sz="2000" dirty="0"/>
              <a:t>מכמות המים הנפלטת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he-IL" b="1" dirty="0"/>
              <a:t>תהליך התיכון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40760" cy="3361928"/>
          </a:xfrm>
        </p:spPr>
        <p:txBody>
          <a:bodyPr>
            <a:normAutofit fontScale="92500"/>
          </a:bodyPr>
          <a:lstStyle/>
          <a:p>
            <a:pPr algn="r"/>
            <a:r>
              <a:rPr lang="he-IL" dirty="0"/>
              <a:t>צורך יוצר גירוי. כך נולד רעיון.</a:t>
            </a:r>
          </a:p>
          <a:p>
            <a:pPr algn="r"/>
            <a:r>
              <a:rPr lang="he-IL" sz="2400" dirty="0"/>
              <a:t>הגדרת הצורך- צורך הוא כל דבר שיצור חי זקוק  לו עבור המשך קיומו.</a:t>
            </a:r>
          </a:p>
          <a:p>
            <a:pPr algn="r"/>
            <a:endParaRPr lang="he-IL" sz="2400" dirty="0"/>
          </a:p>
          <a:p>
            <a:pPr algn="r"/>
            <a:r>
              <a:rPr lang="he-IL" sz="2600" dirty="0"/>
              <a:t>דוגמא: לשחיינים באולימפיאדה ולאצנים מקצועניים יש צורך בתנאים שיאפשרו לשחיין לנוע מהר. לכן פותחו חליפות שחיה שמקטינות חיכוך במים ונעלי ספורט שמגדילות חיכוך עם המסלול(חיכוך מניע). </a:t>
            </a:r>
          </a:p>
        </p:txBody>
      </p:sp>
    </p:spTree>
    <p:extLst>
      <p:ext uri="{BB962C8B-B14F-4D97-AF65-F5344CB8AC3E}">
        <p14:creationId xmlns:p14="http://schemas.microsoft.com/office/powerpoint/2010/main" val="39767149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איבוד מים עלול לגרום לסכנת חיים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</a:t>
            </a:r>
          </a:p>
          <a:p>
            <a:pPr>
              <a:buNone/>
            </a:pPr>
            <a:r>
              <a:rPr lang="he-IL" dirty="0"/>
              <a:t>   בגוף האדם, למשל, </a:t>
            </a:r>
            <a:r>
              <a:rPr lang="he-IL" b="1" dirty="0"/>
              <a:t>חוסר מים יגרום לתנועת הדם לזרום לאט</a:t>
            </a:r>
            <a:r>
              <a:rPr lang="he-IL" dirty="0"/>
              <a:t>. לא תתאפשר זרימה של חמצן ומזון לצורך הפקת האנרגיה בתאים.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מצב של התייבשות </a:t>
            </a:r>
            <a:r>
              <a:rPr lang="he-IL" dirty="0"/>
              <a:t>כפי שמתואר למעלה יגרום לחולשה, סחרחורות, הקאות, אובדן הכרה עד מוות.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קליטה ואיבוד מים ביצורים חיים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2800" b="1" dirty="0"/>
              <a:t>     </a:t>
            </a:r>
            <a:r>
              <a:rPr lang="he-IL" sz="2800" b="1" i="1" u="sng" dirty="0"/>
              <a:t>קליטת מים: </a:t>
            </a:r>
          </a:p>
          <a:p>
            <a:pPr>
              <a:buNone/>
            </a:pPr>
            <a:r>
              <a:rPr lang="he-IL" sz="2800" b="1" dirty="0"/>
              <a:t>     </a:t>
            </a:r>
            <a:r>
              <a:rPr lang="he-IL" sz="2800" b="1" dirty="0" err="1"/>
              <a:t>שתיה</a:t>
            </a:r>
            <a:r>
              <a:rPr lang="he-IL" sz="2800" b="1" dirty="0"/>
              <a:t> , מזון</a:t>
            </a:r>
          </a:p>
          <a:p>
            <a:pPr>
              <a:buNone/>
            </a:pPr>
            <a:r>
              <a:rPr lang="he-IL" sz="2800" b="1" dirty="0"/>
              <a:t>    דרך של פני העור </a:t>
            </a:r>
            <a:r>
              <a:rPr lang="he-IL" sz="2800" dirty="0"/>
              <a:t>(אופייני לדו-חיים)</a:t>
            </a:r>
          </a:p>
          <a:p>
            <a:pPr>
              <a:buNone/>
            </a:pPr>
            <a:r>
              <a:rPr lang="he-IL" sz="2400" b="1" dirty="0"/>
              <a:t>    יונקות שבשורש</a:t>
            </a:r>
            <a:r>
              <a:rPr lang="he-IL" sz="2400" dirty="0"/>
              <a:t> </a:t>
            </a:r>
            <a:r>
              <a:rPr lang="he-IL" sz="2800" dirty="0"/>
              <a:t>(בצמחים)</a:t>
            </a:r>
          </a:p>
          <a:p>
            <a:pPr>
              <a:buNone/>
            </a:pPr>
            <a:endParaRPr lang="he-IL" sz="2800" dirty="0"/>
          </a:p>
          <a:p>
            <a:pPr>
              <a:buNone/>
            </a:pPr>
            <a:r>
              <a:rPr lang="he-IL" sz="2800" b="1" dirty="0"/>
              <a:t>    </a:t>
            </a:r>
            <a:r>
              <a:rPr lang="he-IL" sz="2800" b="1" i="1" u="sng" dirty="0"/>
              <a:t>איבוד מים:  </a:t>
            </a:r>
          </a:p>
          <a:p>
            <a:pPr>
              <a:buNone/>
            </a:pPr>
            <a:r>
              <a:rPr lang="he-IL" sz="2800" b="1" dirty="0"/>
              <a:t>    שתן, צואה, הזעה </a:t>
            </a:r>
            <a:r>
              <a:rPr lang="he-IL" sz="2400" dirty="0"/>
              <a:t>(בלוטות זיעה), </a:t>
            </a:r>
            <a:r>
              <a:rPr lang="he-IL" sz="2800" b="1" dirty="0"/>
              <a:t>נשימה, שטח פני העור</a:t>
            </a:r>
            <a:r>
              <a:rPr lang="he-IL" sz="2800" dirty="0"/>
              <a:t> </a:t>
            </a:r>
            <a:r>
              <a:rPr lang="he-IL" sz="2400" dirty="0"/>
              <a:t>(נקבוביות בעור כמו בדו-חיים) </a:t>
            </a:r>
            <a:r>
              <a:rPr lang="he-IL" sz="2800" b="1" dirty="0"/>
              <a:t>,הלחתה </a:t>
            </a:r>
            <a:r>
              <a:rPr lang="he-IL" sz="2400" dirty="0"/>
              <a:t>(איבוד מים דרך הלשון כמו אצל כלבים)</a:t>
            </a:r>
            <a:r>
              <a:rPr lang="he-IL" sz="2800" dirty="0"/>
              <a:t>, </a:t>
            </a:r>
            <a:r>
              <a:rPr lang="he-IL" sz="2800" b="1" dirty="0"/>
              <a:t>דיות </a:t>
            </a:r>
            <a:r>
              <a:rPr lang="he-IL" sz="2400" dirty="0"/>
              <a:t>(איבוד מים דרך הפיוניות בצמחים)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מאזן חום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e-IL" b="1" dirty="0"/>
              <a:t>שמירה על טמפרטורת גוף קבועה.</a:t>
            </a:r>
          </a:p>
          <a:p>
            <a:pPr>
              <a:buNone/>
            </a:pPr>
            <a:r>
              <a:rPr lang="he-IL" sz="2800" dirty="0"/>
              <a:t>    אצל יצורים חיים בעלי חום גוף קבוע הטמפרטורה </a:t>
            </a:r>
            <a:r>
              <a:rPr lang="he-IL" sz="2800" dirty="0" err="1"/>
              <a:t>האופטימלית</a:t>
            </a:r>
            <a:r>
              <a:rPr lang="he-IL" sz="2800" dirty="0"/>
              <a:t> היא כ-37 מעלות צלזיוס.</a:t>
            </a:r>
          </a:p>
          <a:p>
            <a:pPr>
              <a:buNone/>
            </a:pPr>
            <a:r>
              <a:rPr lang="he-IL" sz="2800" dirty="0"/>
              <a:t>    טמפרטורה מעל נקודה זו או מתחת לנקודה מהווה סכנת חיים.</a:t>
            </a:r>
          </a:p>
          <a:p>
            <a:pPr>
              <a:buNone/>
            </a:pPr>
            <a:r>
              <a:rPr lang="he-IL" sz="2800" dirty="0"/>
              <a:t>   </a:t>
            </a:r>
            <a:r>
              <a:rPr lang="he-IL" sz="2800" b="1" dirty="0"/>
              <a:t>יצורים חיים מפיקים אנרגית חום כל הזמן בתהליך הנשימה התאית </a:t>
            </a:r>
            <a:r>
              <a:rPr lang="he-IL" sz="2400" b="1" dirty="0"/>
              <a:t>(הפקת האנרגיה). 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דרכים לאיבוד חום ביצורים חיים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b="1" dirty="0"/>
              <a:t>הסמקה – </a:t>
            </a:r>
            <a:r>
              <a:rPr lang="he-IL" dirty="0"/>
              <a:t>הרחבת כלי הדם שמתחת לעור.</a:t>
            </a:r>
          </a:p>
          <a:p>
            <a:pPr>
              <a:buNone/>
            </a:pPr>
            <a:r>
              <a:rPr lang="he-IL" b="1" dirty="0"/>
              <a:t>מעבר חום ביו גופים- </a:t>
            </a:r>
            <a:r>
              <a:rPr lang="he-IL" dirty="0"/>
              <a:t>חום יעבור מהגוף בעל </a:t>
            </a:r>
            <a:r>
              <a:rPr lang="he-IL" dirty="0" err="1"/>
              <a:t>הטמפ</a:t>
            </a:r>
            <a:r>
              <a:rPr lang="he-IL" dirty="0"/>
              <a:t>' הגבוהה </a:t>
            </a:r>
            <a:r>
              <a:rPr lang="he-IL" dirty="0" err="1"/>
              <a:t>לטמפ</a:t>
            </a:r>
            <a:r>
              <a:rPr lang="he-IL" dirty="0"/>
              <a:t>' הנמוכה יותר.</a:t>
            </a:r>
          </a:p>
          <a:p>
            <a:pPr>
              <a:buNone/>
            </a:pPr>
            <a:r>
              <a:rPr lang="he-IL" b="1" dirty="0"/>
              <a:t>הזעה – </a:t>
            </a:r>
            <a:r>
              <a:rPr lang="he-IL" dirty="0"/>
              <a:t>הפרשת מים מהגוף דרך בלוטות זיעה. התאדות המים מחום הגוף גורמת לירידה </a:t>
            </a:r>
            <a:r>
              <a:rPr lang="he-IL" dirty="0" err="1"/>
              <a:t>בטמפ</a:t>
            </a:r>
            <a:r>
              <a:rPr lang="he-IL" dirty="0"/>
              <a:t>' של הגוף.</a:t>
            </a:r>
          </a:p>
          <a:p>
            <a:pPr>
              <a:buNone/>
            </a:pPr>
            <a:r>
              <a:rPr lang="he-IL" b="1" dirty="0"/>
              <a:t>הלחתה-</a:t>
            </a:r>
            <a:r>
              <a:rPr lang="he-IL" dirty="0"/>
              <a:t> איבוד מים דרך הלשון, הגורמים   </a:t>
            </a:r>
          </a:p>
          <a:p>
            <a:pPr>
              <a:buNone/>
            </a:pPr>
            <a:r>
              <a:rPr lang="he-IL" dirty="0"/>
              <a:t>              להתקררות </a:t>
            </a: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עומס חום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e-IL" dirty="0"/>
              <a:t>   עומס חום הוא מדד המבטא את </a:t>
            </a:r>
            <a:r>
              <a:rPr lang="he-IL" b="1" dirty="0"/>
              <a:t>מידת אי הנוחות </a:t>
            </a:r>
            <a:r>
              <a:rPr lang="he-IL" dirty="0"/>
              <a:t>הנובעת מהשילוב בין </a:t>
            </a:r>
            <a:r>
              <a:rPr lang="he-IL" b="1" dirty="0"/>
              <a:t>טמפרטורת האוויר ללחות </a:t>
            </a:r>
            <a:r>
              <a:rPr lang="he-IL" dirty="0"/>
              <a:t>הנמצאת בו. 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עומס חום כבד </a:t>
            </a:r>
            <a:r>
              <a:rPr lang="he-IL" dirty="0"/>
              <a:t>הוא מצב בו יש שילוב של טמפרטורה גבוהה ולחות גבוהה באוויר.</a:t>
            </a:r>
          </a:p>
          <a:p>
            <a:pPr>
              <a:buNone/>
            </a:pPr>
            <a:r>
              <a:rPr lang="he-IL" sz="2800" dirty="0"/>
              <a:t>    </a:t>
            </a:r>
            <a:r>
              <a:rPr lang="he-IL" sz="2800" b="1" dirty="0"/>
              <a:t>במצב זה הלחות מפריעה להתאדות הזיעה מהגוף לכן טמפרטורת הגוף עלולה לעלות. </a:t>
            </a:r>
          </a:p>
          <a:p>
            <a:pPr>
              <a:buNone/>
            </a:pPr>
            <a:r>
              <a:rPr lang="he-IL" sz="2800" b="1" dirty="0"/>
              <a:t>    </a:t>
            </a:r>
            <a:r>
              <a:rPr lang="he-IL" sz="2600" dirty="0"/>
              <a:t>ההוראות בעומס חום כבד היא להימנע מפעילות גופנית מאומצת, לשתות הרבה מים ולשהות במקומות מוצלים וממוזגים.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אקולוגיה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e-IL" dirty="0"/>
              <a:t> </a:t>
            </a:r>
            <a:r>
              <a:rPr lang="he-IL" b="1" dirty="0"/>
              <a:t>תחום במדע שעוסק בקשר בין יצורים חיים לסביבתם.</a:t>
            </a:r>
          </a:p>
          <a:p>
            <a:pPr algn="ctr">
              <a:buNone/>
            </a:pPr>
            <a:endParaRPr lang="he-IL" b="1" dirty="0"/>
          </a:p>
          <a:p>
            <a:pPr algn="ctr">
              <a:buNone/>
            </a:pPr>
            <a:r>
              <a:rPr lang="he-IL" b="1" dirty="0"/>
              <a:t>אקו - סביבה</a:t>
            </a:r>
          </a:p>
          <a:p>
            <a:pPr algn="ctr">
              <a:buNone/>
            </a:pPr>
            <a:r>
              <a:rPr lang="he-IL" b="1" dirty="0"/>
              <a:t>לוגיה - תורה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מהי סביבה?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e-IL" b="1" dirty="0"/>
              <a:t>  כל מה שמקיף את היצור. הכוונה למרכיבים דוממים </a:t>
            </a:r>
            <a:r>
              <a:rPr lang="he-IL" sz="2400" b="1" dirty="0"/>
              <a:t>(אביוטיים) </a:t>
            </a:r>
            <a:r>
              <a:rPr lang="he-IL" b="1" dirty="0"/>
              <a:t>ויצורים חיים </a:t>
            </a:r>
            <a:r>
              <a:rPr lang="he-IL" sz="2400" b="1" dirty="0"/>
              <a:t>(ביוטיים).</a:t>
            </a:r>
          </a:p>
          <a:p>
            <a:pPr>
              <a:buNone/>
            </a:pPr>
            <a:endParaRPr lang="he-IL" sz="2400" b="1" dirty="0"/>
          </a:p>
          <a:p>
            <a:pPr>
              <a:buNone/>
            </a:pPr>
            <a:r>
              <a:rPr lang="he-IL" b="1" dirty="0"/>
              <a:t>   גורמים אביוטיים הם</a:t>
            </a:r>
            <a:r>
              <a:rPr lang="he-IL" dirty="0"/>
              <a:t>: אוויר, מים, אדמה, טמפרטורה, לחות, דרגת מליחות של הסביבה, בניינים וכסאות ועוד.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b="1" dirty="0"/>
              <a:t>  גורמים ביוטיים: </a:t>
            </a:r>
            <a:r>
              <a:rPr lang="he-IL" dirty="0"/>
              <a:t>בעלי חיים כולל האדם, צמחים ויצורים חד-תאיים.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e-IL" dirty="0"/>
            </a:br>
            <a:r>
              <a:rPr lang="he-IL" b="1" dirty="0"/>
              <a:t>פירמידת מזון אקולוגית</a:t>
            </a:r>
            <a:br>
              <a:rPr lang="he-IL" dirty="0"/>
            </a:br>
            <a:endParaRPr lang="he-IL" dirty="0"/>
          </a:p>
        </p:txBody>
      </p:sp>
      <p:pic>
        <p:nvPicPr>
          <p:cNvPr id="4" name="מציין מיקום תוכן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295472" cy="3777283"/>
          </a:xfr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/>
              <a:t>שרשרת מזון</a:t>
            </a:r>
            <a:br>
              <a:rPr lang="he-IL" b="1" dirty="0"/>
            </a:br>
            <a:r>
              <a:rPr lang="he-IL" sz="3600" b="1" dirty="0"/>
              <a:t>רצף של יצורים הניזונים זה מזה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e-IL" sz="4000" dirty="0"/>
              <a:t>  </a:t>
            </a:r>
          </a:p>
          <a:p>
            <a:pPr>
              <a:buNone/>
            </a:pPr>
            <a:endParaRPr lang="he-IL" sz="4000" dirty="0"/>
          </a:p>
          <a:p>
            <a:pPr>
              <a:buNone/>
            </a:pPr>
            <a:r>
              <a:rPr lang="he-IL" sz="5100" b="1" dirty="0"/>
              <a:t>גרגרי חיטה                   עכבר                  נחש                 נשר                  </a:t>
            </a:r>
          </a:p>
          <a:p>
            <a:pPr algn="ctr">
              <a:buNone/>
            </a:pPr>
            <a:endParaRPr lang="he-IL" sz="4000" dirty="0"/>
          </a:p>
          <a:p>
            <a:pPr algn="ctr">
              <a:buNone/>
            </a:pPr>
            <a:endParaRPr lang="he-IL" sz="4000" dirty="0"/>
          </a:p>
          <a:p>
            <a:pPr>
              <a:buNone/>
            </a:pPr>
            <a:r>
              <a:rPr lang="he-IL" sz="5100" b="1" dirty="0" err="1"/>
              <a:t>נמיה</a:t>
            </a:r>
            <a:r>
              <a:rPr lang="he-IL" sz="5100" b="1" dirty="0"/>
              <a:t>                   אדום חזה              זחל              עץ אורן</a:t>
            </a:r>
          </a:p>
          <a:p>
            <a:pPr algn="ctr">
              <a:buNone/>
            </a:pPr>
            <a:endParaRPr lang="he-IL" sz="4000" dirty="0"/>
          </a:p>
          <a:p>
            <a:pPr algn="ctr">
              <a:buNone/>
            </a:pPr>
            <a:endParaRPr lang="he-IL" sz="4000" dirty="0"/>
          </a:p>
          <a:p>
            <a:pPr algn="ctr">
              <a:buNone/>
            </a:pPr>
            <a:endParaRPr lang="he-IL" sz="4000" dirty="0"/>
          </a:p>
          <a:p>
            <a:pPr>
              <a:buNone/>
            </a:pPr>
            <a:r>
              <a:rPr lang="he-IL" sz="5100" b="1" dirty="0"/>
              <a:t>בתחילת כל שרשרת מזון נמצאים היצרנים.</a:t>
            </a:r>
          </a:p>
          <a:p>
            <a:pPr>
              <a:buNone/>
            </a:pPr>
            <a:r>
              <a:rPr lang="he-IL" sz="5100" b="1" dirty="0"/>
              <a:t>המפרקים ניזונים מההפרשות של היצורים ומהגוויות של היצורים. 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   </a:t>
            </a:r>
          </a:p>
        </p:txBody>
      </p:sp>
      <p:cxnSp>
        <p:nvCxnSpPr>
          <p:cNvPr id="5" name="מחבר חץ ישר 4"/>
          <p:cNvCxnSpPr/>
          <p:nvPr/>
        </p:nvCxnSpPr>
        <p:spPr>
          <a:xfrm flipH="1">
            <a:off x="6012160" y="242088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חץ ישר 5"/>
          <p:cNvCxnSpPr/>
          <p:nvPr/>
        </p:nvCxnSpPr>
        <p:spPr>
          <a:xfrm flipH="1">
            <a:off x="3779912" y="234888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>
            <a:off x="1691680" y="242088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>
            <a:off x="2627784" y="335699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6732240" y="335699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4139952" y="335699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/>
              <a:t>מארג מזון</a:t>
            </a:r>
            <a:br>
              <a:rPr lang="he-IL" b="1" dirty="0"/>
            </a:br>
            <a:r>
              <a:rPr lang="he-IL" sz="3600" b="1" dirty="0"/>
              <a:t>מספר שרשראות מזון שיש קשר ביניהם בסביבה מסוימת</a:t>
            </a:r>
          </a:p>
        </p:txBody>
      </p:sp>
      <p:pic>
        <p:nvPicPr>
          <p:cNvPr id="4" name="מציין מיקום תוכן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8426" y="1683672"/>
            <a:ext cx="6767147" cy="43590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681" y="2148442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6553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/>
              <a:t>יחסי גומלין בין יצורים במערכת אקולוגית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</a:t>
            </a:r>
          </a:p>
          <a:p>
            <a:pPr>
              <a:buNone/>
            </a:pPr>
            <a:r>
              <a:rPr lang="he-IL" b="1" dirty="0"/>
              <a:t>   יצורים חיים מתחרים על משאבי הסביבה </a:t>
            </a:r>
            <a:r>
              <a:rPr lang="he-IL" sz="2800" b="1" dirty="0"/>
              <a:t>(מזון, מים או חמצן, אור ועוד), </a:t>
            </a:r>
            <a:r>
              <a:rPr lang="he-IL" b="1" dirty="0"/>
              <a:t>הנמצאים בכמות מוגבלת בכל מקום מחייה, שמתקיימים בו זה לצד זה.</a:t>
            </a:r>
          </a:p>
          <a:p>
            <a:pPr>
              <a:buNone/>
            </a:pPr>
            <a:endParaRPr lang="he-IL" b="1" dirty="0"/>
          </a:p>
          <a:p>
            <a:pPr>
              <a:buNone/>
            </a:pPr>
            <a:r>
              <a:rPr lang="he-IL" b="1" dirty="0"/>
              <a:t>   ליצורים שונים פתרונות שונים להישרדות.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יחסי גומלין במערכות אקולוגיות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he-IL" b="1" dirty="0"/>
          </a:p>
          <a:p>
            <a:pPr algn="ctr">
              <a:buNone/>
            </a:pPr>
            <a:r>
              <a:rPr lang="he-IL" b="1" dirty="0"/>
              <a:t>טורף – נטרף   </a:t>
            </a:r>
          </a:p>
          <a:p>
            <a:pPr algn="ctr">
              <a:buNone/>
            </a:pPr>
            <a:r>
              <a:rPr lang="he-IL" b="1" dirty="0"/>
              <a:t>תחרות</a:t>
            </a:r>
          </a:p>
          <a:p>
            <a:pPr algn="ctr">
              <a:buNone/>
            </a:pPr>
            <a:r>
              <a:rPr lang="he-IL" b="1" dirty="0"/>
              <a:t>טפילות</a:t>
            </a:r>
          </a:p>
          <a:p>
            <a:pPr algn="ctr">
              <a:buNone/>
            </a:pPr>
            <a:r>
              <a:rPr lang="he-IL" b="1" dirty="0"/>
              <a:t>הדדיות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טורף - נטרף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e-IL" b="1" dirty="0"/>
              <a:t>למשל: נמר טורף איילה</a:t>
            </a:r>
          </a:p>
        </p:txBody>
      </p:sp>
      <p:pic>
        <p:nvPicPr>
          <p:cNvPr id="4" name="תמונה 3" descr="נמ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20888"/>
            <a:ext cx="3679098" cy="2448272"/>
          </a:xfrm>
          <a:prstGeom prst="rect">
            <a:avLst/>
          </a:prstGeom>
        </p:spPr>
      </p:pic>
      <p:pic>
        <p:nvPicPr>
          <p:cNvPr id="5" name="תמונה 4" descr="אייל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2736304" cy="2049587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תחרות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</a:t>
            </a:r>
            <a:r>
              <a:rPr lang="he-IL" b="1" dirty="0"/>
              <a:t>בעלי חיים הניזונים מאותו סוג מזון. </a:t>
            </a:r>
          </a:p>
          <a:p>
            <a:pPr>
              <a:buNone/>
            </a:pPr>
            <a:r>
              <a:rPr lang="he-IL" dirty="0"/>
              <a:t>   </a:t>
            </a:r>
            <a:r>
              <a:rPr lang="he-IL" sz="2800" b="1" dirty="0"/>
              <a:t>למשל: קופים הניזונים מפירות יתחרו ביניהם על מקורות המזון. פילים ואיילות על מקורות מים.</a:t>
            </a:r>
          </a:p>
        </p:txBody>
      </p:sp>
      <p:pic>
        <p:nvPicPr>
          <p:cNvPr id="4" name="תמונה 3" descr="פי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84984"/>
            <a:ext cx="4680520" cy="2721992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כשו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365104"/>
            <a:ext cx="2705100" cy="168592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טפילות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pPr>
              <a:buNone/>
            </a:pPr>
            <a:r>
              <a:rPr lang="he-IL" dirty="0"/>
              <a:t>  </a:t>
            </a:r>
            <a:r>
              <a:rPr lang="he-IL" b="1" dirty="0"/>
              <a:t>יצורים חיים המנצלים את הפונדקאי ושואבים ממנו מים ומזון מבלי לתת לו תמורה. </a:t>
            </a:r>
          </a:p>
          <a:p>
            <a:pPr>
              <a:buNone/>
            </a:pPr>
            <a:r>
              <a:rPr lang="he-IL" dirty="0"/>
              <a:t>   </a:t>
            </a:r>
            <a:r>
              <a:rPr lang="he-IL" sz="2800" dirty="0"/>
              <a:t>למשל: כשות, צמח טפיל, שלא מבצע פוטוסינתזה, נצמד לצינורות הובלה של צמחים אחרים, ושואב את מזונם עד למות הפונדקאי. . .  ואז עובר </a:t>
            </a:r>
            <a:r>
              <a:rPr lang="he-IL" sz="2800" b="1" dirty="0"/>
              <a:t>לצמח</a:t>
            </a:r>
            <a:r>
              <a:rPr lang="he-IL" sz="2800" dirty="0"/>
              <a:t> אחר.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שושנ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717032"/>
            <a:ext cx="3809741" cy="2314947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הדדיות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e-IL" dirty="0"/>
              <a:t>  </a:t>
            </a:r>
            <a:r>
              <a:rPr lang="he-IL" b="1" dirty="0"/>
              <a:t>יחסי גומלין בין שני יצורים חיים, שכל אחד מהם מפיק תועלת ממשנהו.</a:t>
            </a:r>
          </a:p>
          <a:p>
            <a:pPr>
              <a:buNone/>
            </a:pPr>
            <a:r>
              <a:rPr lang="he-IL" sz="2800" b="1" dirty="0"/>
              <a:t>   למשל: שושנת הים, שהיא אלמוג רך, המספקת הגנה לדג שושנון. והוא בתמורה מספק לה מזון וניקיון.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he-IL" b="1" dirty="0"/>
              <a:t>מדרוג אקולוגי</a:t>
            </a:r>
            <a:br>
              <a:rPr lang="he-IL" b="1" dirty="0"/>
            </a:br>
            <a:r>
              <a:rPr lang="he-IL" b="1" dirty="0"/>
              <a:t>רמות ארגון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</a:t>
            </a:r>
          </a:p>
          <a:p>
            <a:pPr>
              <a:buNone/>
            </a:pPr>
            <a:r>
              <a:rPr lang="he-IL" b="1" dirty="0"/>
              <a:t>   יצור</a:t>
            </a:r>
            <a:r>
              <a:rPr lang="he-IL" dirty="0"/>
              <a:t> </a:t>
            </a:r>
            <a:r>
              <a:rPr lang="he-IL" sz="2800" dirty="0"/>
              <a:t>(פרט אחד)         </a:t>
            </a:r>
            <a:r>
              <a:rPr lang="he-IL" b="1" dirty="0"/>
              <a:t>אוכלוסיה</a:t>
            </a:r>
            <a:r>
              <a:rPr lang="he-IL" dirty="0"/>
              <a:t> </a:t>
            </a:r>
            <a:r>
              <a:rPr lang="he-IL" sz="2800" dirty="0"/>
              <a:t>(מס' פרטים מאותו מין באותה סביבה</a:t>
            </a:r>
            <a:r>
              <a:rPr lang="he-IL" dirty="0"/>
              <a:t>)          </a:t>
            </a:r>
            <a:r>
              <a:rPr lang="he-IL" b="1" dirty="0"/>
              <a:t>חברה </a:t>
            </a:r>
            <a:r>
              <a:rPr lang="he-IL" sz="2800" dirty="0"/>
              <a:t>(מס' אוכלוסיות ממינים שונים באותה סביבה</a:t>
            </a:r>
            <a:r>
              <a:rPr lang="he-IL" dirty="0"/>
              <a:t>        </a:t>
            </a:r>
            <a:r>
              <a:rPr lang="he-IL" b="1" dirty="0"/>
              <a:t>מערכת אקולוגית </a:t>
            </a:r>
            <a:r>
              <a:rPr lang="he-IL" dirty="0"/>
              <a:t>(</a:t>
            </a:r>
            <a:r>
              <a:rPr lang="he-IL" sz="2800" dirty="0"/>
              <a:t>חברת היצורים והסביבה שלהם)</a:t>
            </a:r>
            <a:r>
              <a:rPr lang="he-IL" dirty="0"/>
              <a:t>         </a:t>
            </a:r>
            <a:r>
              <a:rPr lang="he-IL" b="1" dirty="0"/>
              <a:t>ביוספרה</a:t>
            </a:r>
            <a:r>
              <a:rPr lang="he-IL" dirty="0"/>
              <a:t> </a:t>
            </a:r>
            <a:r>
              <a:rPr lang="he-IL" sz="2800" dirty="0"/>
              <a:t>(כל המערכות האקולוגיות בכדור הארץ)</a:t>
            </a:r>
          </a:p>
        </p:txBody>
      </p:sp>
      <p:cxnSp>
        <p:nvCxnSpPr>
          <p:cNvPr id="5" name="מחבר חץ ישר 4"/>
          <p:cNvCxnSpPr/>
          <p:nvPr/>
        </p:nvCxnSpPr>
        <p:spPr>
          <a:xfrm flipH="1">
            <a:off x="5148064" y="249289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>
            <a:off x="2843808" y="400506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4716016" y="299695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flipH="1">
            <a:off x="3563888" y="350100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3" y="1979025"/>
            <a:ext cx="2088231" cy="2654887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 algn="ctr">
              <a:buNone/>
            </a:pPr>
            <a:r>
              <a:rPr lang="he-IL" sz="8800" dirty="0"/>
              <a:t> בהצלחה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3938</Words>
  <Application>Microsoft Office PowerPoint</Application>
  <PresentationFormat>‫הצגה על המסך (4:3)</PresentationFormat>
  <Paragraphs>529</Paragraphs>
  <Slides>97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97</vt:i4>
      </vt:variant>
    </vt:vector>
  </HeadingPairs>
  <TitlesOfParts>
    <vt:vector size="100" baseType="lpstr">
      <vt:lpstr>Arial</vt:lpstr>
      <vt:lpstr>Calibri</vt:lpstr>
      <vt:lpstr>ערכת נושא Office</vt:lpstr>
      <vt:lpstr>            חטיבת ביניים סביונים   יהוד-מונסון</vt:lpstr>
      <vt:lpstr>למדנו כי . . . </vt:lpstr>
      <vt:lpstr>מצגת של PowerPoint‏</vt:lpstr>
      <vt:lpstr>כימיה - תורת החומר</vt:lpstr>
      <vt:lpstr>מהי מסה?</vt:lpstr>
      <vt:lpstr>      ציפה או שקיעה או רחיפה של גופים בנוזל תלויה במסה הסגולית שלהם      המסה הסגולית של האדם קטנה מהמסה הסגולית של המים               המסה הסגולית של הביצה גדולה מהמסה                                                                                                           הסגולית  של המים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מוצר טכנולוגי</vt:lpstr>
      <vt:lpstr>תהליך התיכון</vt:lpstr>
      <vt:lpstr>מצגת של PowerPoint‏</vt:lpstr>
      <vt:lpstr>שלבי תהליך התיכון</vt:lpstr>
      <vt:lpstr>מצגת של PowerPoint‏</vt:lpstr>
      <vt:lpstr>תורת החלקיקים</vt:lpstr>
      <vt:lpstr>תכונות מצבי הצבירה</vt:lpstr>
      <vt:lpstr>מה קורה למסה ולנפח בחימום ובקירור?</vt:lpstr>
      <vt:lpstr>א-נומליה של המים</vt:lpstr>
      <vt:lpstr>מה קורה למסה ולנפח בשינוי צורה?</vt:lpstr>
      <vt:lpstr>חום וטמפרטורה</vt:lpstr>
      <vt:lpstr>  חום אינו טמפרטורה  </vt:lpstr>
      <vt:lpstr>עולמנו בנוי מחומרים . . . </vt:lpstr>
      <vt:lpstr>סוגי חומרים</vt:lpstr>
      <vt:lpstr>הפרדת תערובות</vt:lpstr>
      <vt:lpstr>מהי תרכובת? </vt:lpstr>
      <vt:lpstr>פירוק תרכובת</vt:lpstr>
      <vt:lpstr>בתרכובות . . . </vt:lpstr>
      <vt:lpstr>טבלת היסודות</vt:lpstr>
      <vt:lpstr>מתכות לעומת אל-מתכות</vt:lpstr>
      <vt:lpstr>תהליכים כימיים</vt:lpstr>
      <vt:lpstr>סוגי תהליכים כימיים</vt:lpstr>
      <vt:lpstr>אלקטרוליזה</vt:lpstr>
      <vt:lpstr>בעירת יסודות, חומצות ובסיסים</vt:lpstr>
      <vt:lpstr>חומצות ובסיסים</vt:lpstr>
      <vt:lpstr>מעגלים חשמליים</vt:lpstr>
      <vt:lpstr>מה משפיע על עוצמת הזרם במעגל חשמלי?</vt:lpstr>
      <vt:lpstr>הזרם הגדול במעגל החשמלי יהיה כאשר</vt:lpstr>
      <vt:lpstr>סוגים חיבורים במעגל החשמלי</vt:lpstr>
      <vt:lpstr>חיבור בטור, חיבור במקביל וחיבור מעורב</vt:lpstr>
      <vt:lpstr>קצר ועומס יתר</vt:lpstr>
      <vt:lpstr>תופעות הקשורות בזרם החשמלי</vt:lpstr>
      <vt:lpstr>כוחות ואינטראקציה</vt:lpstr>
      <vt:lpstr>כוחות</vt:lpstr>
      <vt:lpstr>חוק הפעולה והתגובה</vt:lpstr>
      <vt:lpstr>חוק ההתמדה</vt:lpstr>
      <vt:lpstr>חוק התאוצה</vt:lpstr>
      <vt:lpstr>כוח החיכוך</vt:lpstr>
      <vt:lpstr>חיכוך מניע</vt:lpstr>
      <vt:lpstr>חיכוך מונע</vt:lpstr>
      <vt:lpstr>כיצד משרטטים תרשים כוחות?</vt:lpstr>
      <vt:lpstr>בעיות מהירות, זמן ודרך</vt:lpstr>
      <vt:lpstr>מנופים</vt:lpstr>
      <vt:lpstr>חוק המנופים</vt:lpstr>
      <vt:lpstr>?  ילד שמשקלו 100 ניוטון (מסתו 10 ק"ג) יושב על אחד הכיסאות בנדנדה. באיזה מרחק צריך לשבת ילד שמשקלו 200 ניוטון (מסתו 20 ק"ג) כדי שהנדנדה תהייה מאוזנת?</vt:lpstr>
      <vt:lpstr>?  אבא של ילד, שמשקלו 700 ניוטון (מסתו 70 ק"ג) , יושב על אחד הכיסאות בנדנדה. מה צריך לעשות כדי שהנדנדה תוטה לצד ילד, שמשקלו 350 ניוטון (מסתו 35 ק"ג) ?</vt:lpstr>
      <vt:lpstr>ביולוגיה – תורת החי</vt:lpstr>
      <vt:lpstr>התא</vt:lpstr>
      <vt:lpstr>מבנה התא</vt:lpstr>
      <vt:lpstr>אברוני התא</vt:lpstr>
      <vt:lpstr>מה בין תא בעל חיים לתא צמחי?</vt:lpstr>
      <vt:lpstr>שלושה אברונים נוספים בתא הצמחי</vt:lpstr>
      <vt:lpstr>התאמה בין מבנה לתפקיד</vt:lpstr>
      <vt:lpstr>מהי מערכת ?</vt:lpstr>
      <vt:lpstr>מערכות בגוף האדם</vt:lpstr>
      <vt:lpstr>מערכת ההובלה</vt:lpstr>
      <vt:lpstr>מבנה הלב</vt:lpstr>
      <vt:lpstr>מבנה הלב</vt:lpstr>
      <vt:lpstr>עורקים</vt:lpstr>
      <vt:lpstr>ורידים</vt:lpstr>
      <vt:lpstr>נימים</vt:lpstr>
      <vt:lpstr>נימים</vt:lpstr>
      <vt:lpstr>הרכב הדם</vt:lpstr>
      <vt:lpstr>התאים בדם</vt:lpstr>
      <vt:lpstr>תאי דם לבנים</vt:lpstr>
      <vt:lpstr>טסיות הדם</vt:lpstr>
      <vt:lpstr>מימין לשמאל: תא דם לבן, טסית דם ותא דם אדום.</vt:lpstr>
      <vt:lpstr>מערכת הנשימה</vt:lpstr>
      <vt:lpstr>מערכת הנשימה - תמונה</vt:lpstr>
      <vt:lpstr>התאמה לתפקיד</vt:lpstr>
      <vt:lpstr>מים חומר לחיים</vt:lpstr>
      <vt:lpstr>תכונות המים</vt:lpstr>
      <vt:lpstr>מאזן מים</vt:lpstr>
      <vt:lpstr>איבוד מים עלול לגרום לסכנת חיים</vt:lpstr>
      <vt:lpstr>קליטה ואיבוד מים ביצורים חיים</vt:lpstr>
      <vt:lpstr>מאזן חום</vt:lpstr>
      <vt:lpstr>דרכים לאיבוד חום ביצורים חיים</vt:lpstr>
      <vt:lpstr>עומס חום</vt:lpstr>
      <vt:lpstr>אקולוגיה</vt:lpstr>
      <vt:lpstr>מהי סביבה? </vt:lpstr>
      <vt:lpstr> פירמידת מזון אקולוגית </vt:lpstr>
      <vt:lpstr>שרשרת מזון רצף של יצורים הניזונים זה מזה</vt:lpstr>
      <vt:lpstr>מארג מזון מספר שרשראות מזון שיש קשר ביניהם בסביבה מסוימת</vt:lpstr>
      <vt:lpstr>יחסי גומלין בין יצורים במערכת אקולוגית</vt:lpstr>
      <vt:lpstr>יחסי גומלין במערכות אקולוגיות</vt:lpstr>
      <vt:lpstr>טורף - נטרף</vt:lpstr>
      <vt:lpstr>תחרות</vt:lpstr>
      <vt:lpstr>טפילות</vt:lpstr>
      <vt:lpstr>הדדיות</vt:lpstr>
      <vt:lpstr>מדרוג אקולוגי רמות ארגון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CUSTOMER</dc:creator>
  <cp:lastModifiedBy>eti zvi</cp:lastModifiedBy>
  <cp:revision>149</cp:revision>
  <dcterms:created xsi:type="dcterms:W3CDTF">2017-03-26T10:43:17Z</dcterms:created>
  <dcterms:modified xsi:type="dcterms:W3CDTF">2019-04-24T09:07:16Z</dcterms:modified>
</cp:coreProperties>
</file>